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0" r:id="rId3"/>
    <p:sldId id="335" r:id="rId4"/>
    <p:sldId id="256" r:id="rId5"/>
    <p:sldId id="303" r:id="rId6"/>
    <p:sldId id="294" r:id="rId7"/>
    <p:sldId id="305" r:id="rId8"/>
    <p:sldId id="306" r:id="rId9"/>
    <p:sldId id="307" r:id="rId10"/>
    <p:sldId id="308" r:id="rId11"/>
    <p:sldId id="309" r:id="rId12"/>
    <p:sldId id="310" r:id="rId13"/>
    <p:sldId id="311" r:id="rId14"/>
    <p:sldId id="313" r:id="rId15"/>
    <p:sldId id="315" r:id="rId16"/>
    <p:sldId id="316" r:id="rId17"/>
    <p:sldId id="317" r:id="rId18"/>
    <p:sldId id="318" r:id="rId19"/>
    <p:sldId id="319" r:id="rId20"/>
    <p:sldId id="320" r:id="rId21"/>
    <p:sldId id="334" r:id="rId22"/>
    <p:sldId id="283" r:id="rId23"/>
    <p:sldId id="321" r:id="rId24"/>
    <p:sldId id="322" r:id="rId25"/>
    <p:sldId id="323" r:id="rId26"/>
    <p:sldId id="324" r:id="rId27"/>
    <p:sldId id="325" r:id="rId28"/>
    <p:sldId id="326" r:id="rId29"/>
    <p:sldId id="327" r:id="rId30"/>
    <p:sldId id="328" r:id="rId31"/>
    <p:sldId id="329" r:id="rId32"/>
    <p:sldId id="330" r:id="rId33"/>
    <p:sldId id="331" r:id="rId34"/>
    <p:sldId id="301"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לפני שמתחילים" id="{A3426E99-2AF7-4A3B-A058-DAC20099BAE9}">
          <p14:sldIdLst>
            <p14:sldId id="300"/>
          </p14:sldIdLst>
        </p14:section>
        <p14:section name="הקדמה" id="{4000C513-3555-46EA-912C-34C9FFD5020E}">
          <p14:sldIdLst>
            <p14:sldId id="335"/>
          </p14:sldIdLst>
        </p14:section>
        <p14:section name="התקנה דרך הרשת" id="{7771EDA2-9BCC-4A2A-98A4-0A50AB75F442}">
          <p14:sldIdLst>
            <p14:sldId id="256"/>
            <p14:sldId id="303"/>
            <p14:sldId id="294"/>
            <p14:sldId id="305"/>
            <p14:sldId id="306"/>
            <p14:sldId id="307"/>
            <p14:sldId id="308"/>
            <p14:sldId id="309"/>
            <p14:sldId id="310"/>
            <p14:sldId id="311"/>
            <p14:sldId id="313"/>
            <p14:sldId id="315"/>
            <p14:sldId id="316"/>
            <p14:sldId id="317"/>
            <p14:sldId id="318"/>
            <p14:sldId id="319"/>
            <p14:sldId id="320"/>
            <p14:sldId id="334"/>
          </p14:sldIdLst>
        </p14:section>
        <p14:section name="עדכון חבילות ראשוני" id="{48307E25-BE3E-4424-9AAE-8A43D136F6D5}">
          <p14:sldIdLst>
            <p14:sldId id="283"/>
            <p14:sldId id="321"/>
            <p14:sldId id="322"/>
            <p14:sldId id="323"/>
            <p14:sldId id="324"/>
            <p14:sldId id="325"/>
            <p14:sldId id="326"/>
            <p14:sldId id="327"/>
            <p14:sldId id="328"/>
            <p14:sldId id="329"/>
            <p14:sldId id="330"/>
            <p14:sldId id="331"/>
          </p14:sldIdLst>
        </p14:section>
        <p14:section name="מקורות" id="{7176314C-D499-4988-92F1-56A7348F935D}">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FF66"/>
    <a:srgbClr val="8E0000"/>
    <a:srgbClr val="084149"/>
    <a:srgbClr val="118191"/>
    <a:srgbClr val="FFCC00"/>
    <a:srgbClr val="0000FF"/>
    <a:srgbClr val="CBC6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2" d="100"/>
          <a:sy n="62" d="100"/>
        </p:scale>
        <p:origin x="8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3A46-432B-4ED4-8780-DB1BA902323C}" type="datetimeFigureOut">
              <a:rPr lang="en-IL" smtClean="0"/>
              <a:t>28/03/2025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ECAD2-E1D8-4BBA-9931-80DF036690DC}" type="slidenum">
              <a:rPr lang="en-IL" smtClean="0"/>
              <a:t>‹#›</a:t>
            </a:fld>
            <a:endParaRPr lang="en-IL"/>
          </a:p>
        </p:txBody>
      </p:sp>
    </p:spTree>
    <p:extLst>
      <p:ext uri="{BB962C8B-B14F-4D97-AF65-F5344CB8AC3E}">
        <p14:creationId xmlns:p14="http://schemas.microsoft.com/office/powerpoint/2010/main" val="188771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1BECAD2-E1D8-4BBA-9931-80DF036690DC}" type="slidenum">
              <a:rPr lang="en-IL" smtClean="0"/>
              <a:t>14</a:t>
            </a:fld>
            <a:endParaRPr lang="en-IL"/>
          </a:p>
        </p:txBody>
      </p:sp>
    </p:spTree>
    <p:extLst>
      <p:ext uri="{BB962C8B-B14F-4D97-AF65-F5344CB8AC3E}">
        <p14:creationId xmlns:p14="http://schemas.microsoft.com/office/powerpoint/2010/main" val="380892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כ"ח/אדר/תשפ"ה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כ"ח/אדר/תשפ"ה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file:///C:\Users" TargetMode="External"/><Relationship Id="rId1" Type="http://schemas.openxmlformats.org/officeDocument/2006/relationships/slideLayout" Target="../slideLayouts/slideLayout1.xml"/><Relationship Id="rId5" Type="http://schemas.openxmlformats.org/officeDocument/2006/relationships/hyperlink" Target="https://support.microsoft.com/he-il/windows/%D7%A0%D7%99%D7%94%D7%95%D7%9C-%D7%97%D7%A9%D7%91%D7%95%D7%A0%D7%95%D7%AA-%D7%9E%D7%A9%D7%AA%D7%9E%D7%A9%D7%99%D7%9D-%D7%91-windows-104dc19f-6430-4b49-6a2b-e4dbd1dcdf32" TargetMode="External"/><Relationship Id="rId4" Type="http://schemas.openxmlformats.org/officeDocument/2006/relationships/hyperlink" Target="https://support.microsoft.com/he-il/account-billing/%D7%9B%D7%99%D7%A6%D7%93-%D7%9C%D7%99%D7%A6%D7%95%D7%A8-%D7%97%D7%A9%D7%91%D7%95%D7%9F-microsoft-%D7%97%D7%93%D7%A9-a84675c3-3e9e-17cf-2911-3d56b15c0aa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miktex.org/howto/install-miktex"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iktex.org/download"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MiKTeX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3E9DB7B4-E47A-D837-0B44-CC53FD04814A}"/>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a:solidFill>
                  <a:srgbClr val="084149"/>
                </a:solidFill>
                <a:latin typeface="Suez One" panose="00000500000000000000" pitchFamily="2" charset="-79"/>
                <a:cs typeface="Suez One" panose="00000500000000000000" pitchFamily="2" charset="-79"/>
              </a:rPr>
              <a:t>, </a:t>
            </a:r>
            <a:r>
              <a:rPr lang="he-IL" dirty="0">
                <a:solidFill>
                  <a:srgbClr val="084149"/>
                </a:solidFill>
                <a:latin typeface="Suez One" panose="00000500000000000000" pitchFamily="2" charset="-79"/>
                <a:cs typeface="Suez One" panose="00000500000000000000" pitchFamily="2" charset="-79"/>
              </a:rPr>
              <a:t>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A1C174-9A9D-CFB8-A292-CA249B2FA7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8F95D69-8980-693C-67BD-28AD4113346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6CB4BCE8-4078-448F-62A5-05D617CD50E9}"/>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אין צורך לשנות את מיקום ההתקנה -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CF0C141-D6A0-1F75-7FC0-CF3CD781AA5E}"/>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D6230AE7-6872-5938-FD88-8D176F411AA9}"/>
                </a:ext>
              </a:extLst>
            </p:cNvPr>
            <p:cNvPicPr>
              <a:picLocks noChangeAspect="1"/>
            </p:cNvPicPr>
            <p:nvPr/>
          </p:nvPicPr>
          <p:blipFill>
            <a:blip r:embed="rId2">
              <a:extLst>
                <a:ext uri="{28A0092B-C50C-407E-A947-70E740481C1C}">
                  <a14:useLocalDpi xmlns:a14="http://schemas.microsoft.com/office/drawing/2010/main" val="0"/>
                </a:ext>
              </a:extLst>
            </a:blip>
            <a:srcRect l="12089" t="4710" r="12232" b="19525"/>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F6BC9BC9-67D4-98C2-DE1E-EF30E2D352D6}"/>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1FD60916-0D21-B767-F4D2-142B4A97B2D1}"/>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068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6EB005-E32B-E606-943A-3515CA81663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B3C706A-1704-C8AC-A103-BE74490ECB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37230A78-02DD-25B0-4C4D-3EED5AF67FE8}"/>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נשאיר את הבחירה בגודל "</a:t>
            </a:r>
            <a:r>
              <a:rPr lang="en-US" sz="2400" dirty="0">
                <a:solidFill>
                  <a:srgbClr val="084149"/>
                </a:solidFill>
                <a:latin typeface="Heebo" pitchFamily="2" charset="-79"/>
                <a:cs typeface="Heebo" pitchFamily="2" charset="-79"/>
              </a:rPr>
              <a:t>A4</a:t>
            </a:r>
            <a:r>
              <a:rPr lang="he-IL" sz="2400" dirty="0">
                <a:solidFill>
                  <a:srgbClr val="084149"/>
                </a:solidFill>
                <a:latin typeface="Heebo" pitchFamily="2" charset="-79"/>
                <a:cs typeface="Heebo" pitchFamily="2" charset="-79"/>
              </a:rPr>
              <a:t>" ובכך שהמחשב ישאל על התקנה של כל חבילה,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CF1408CC-DAA7-240B-BE3B-19D1AE4EB1D5}"/>
              </a:ext>
            </a:extLst>
          </p:cNvPr>
          <p:cNvGrpSpPr/>
          <p:nvPr/>
        </p:nvGrpSpPr>
        <p:grpSpPr>
          <a:xfrm>
            <a:off x="1482598" y="2031326"/>
            <a:ext cx="9226800" cy="4826674"/>
            <a:chOff x="1482598" y="2031326"/>
            <a:chExt cx="9226800" cy="4826674"/>
          </a:xfrm>
        </p:grpSpPr>
        <p:pic>
          <p:nvPicPr>
            <p:cNvPr id="4" name="Picture 3">
              <a:extLst>
                <a:ext uri="{FF2B5EF4-FFF2-40B4-BE49-F238E27FC236}">
                  <a16:creationId xmlns:a16="http://schemas.microsoft.com/office/drawing/2014/main" id="{D811E92E-FE7E-5DB7-5FC7-D480587991CE}"/>
                </a:ext>
              </a:extLst>
            </p:cNvPr>
            <p:cNvPicPr>
              <a:picLocks noChangeAspect="1"/>
            </p:cNvPicPr>
            <p:nvPr/>
          </p:nvPicPr>
          <p:blipFill>
            <a:blip r:embed="rId2"/>
            <a:srcRect l="12092" t="10114" r="12229" b="19505"/>
            <a:stretch/>
          </p:blipFill>
          <p:spPr>
            <a:xfrm>
              <a:off x="1482598" y="2031326"/>
              <a:ext cx="9226800" cy="4826674"/>
            </a:xfrm>
            <a:prstGeom prst="rect">
              <a:avLst/>
            </a:prstGeom>
          </p:spPr>
        </p:pic>
        <p:sp>
          <p:nvSpPr>
            <p:cNvPr id="7" name="Arrow: Right 6">
              <a:extLst>
                <a:ext uri="{FF2B5EF4-FFF2-40B4-BE49-F238E27FC236}">
                  <a16:creationId xmlns:a16="http://schemas.microsoft.com/office/drawing/2014/main" id="{44988623-CF56-AB56-005F-3E5D61981C1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Rectangle 18">
              <a:extLst>
                <a:ext uri="{FF2B5EF4-FFF2-40B4-BE49-F238E27FC236}">
                  <a16:creationId xmlns:a16="http://schemas.microsoft.com/office/drawing/2014/main" id="{4DA52F38-AE49-677F-6453-861F4811330F}"/>
                </a:ext>
              </a:extLst>
            </p:cNvPr>
            <p:cNvSpPr/>
            <p:nvPr/>
          </p:nvSpPr>
          <p:spPr>
            <a:xfrm>
              <a:off x="3991646" y="3477604"/>
              <a:ext cx="2674968" cy="830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Arrow: Right 19">
              <a:extLst>
                <a:ext uri="{FF2B5EF4-FFF2-40B4-BE49-F238E27FC236}">
                  <a16:creationId xmlns:a16="http://schemas.microsoft.com/office/drawing/2014/main" id="{6C677E47-4FDA-F733-5A5B-4CEF31D7A302}"/>
                </a:ext>
              </a:extLst>
            </p:cNvPr>
            <p:cNvSpPr/>
            <p:nvPr/>
          </p:nvSpPr>
          <p:spPr>
            <a:xfrm>
              <a:off x="3007071" y="365193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2A75953D-4E8D-A19C-BEDA-A7697FC58AEA}"/>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6" name="TextBox 15">
            <a:extLst>
              <a:ext uri="{FF2B5EF4-FFF2-40B4-BE49-F238E27FC236}">
                <a16:creationId xmlns:a16="http://schemas.microsoft.com/office/drawing/2014/main" id="{CC0AF9CB-F468-476A-921A-78A25DD58B28}"/>
              </a:ext>
            </a:extLst>
          </p:cNvPr>
          <p:cNvSpPr txBox="1"/>
          <p:nvPr/>
        </p:nvSpPr>
        <p:spPr>
          <a:xfrm>
            <a:off x="8651019" y="2360390"/>
            <a:ext cx="3209023"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למי שלא מתכוון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ההמלצה היא לבחור שהמחשב יתקין חבילות באופן אוטומטי ("</a:t>
            </a:r>
            <a:r>
              <a:rPr lang="en-US" sz="2000" dirty="0">
                <a:solidFill>
                  <a:srgbClr val="084149"/>
                </a:solidFill>
                <a:latin typeface="Suez One" panose="00000500000000000000" pitchFamily="2" charset="-79"/>
                <a:cs typeface="Suez One" panose="00000500000000000000" pitchFamily="2" charset="-79"/>
              </a:rPr>
              <a:t>Yes</a:t>
            </a:r>
            <a:r>
              <a:rPr lang="he-IL" sz="2000" dirty="0">
                <a:solidFill>
                  <a:srgbClr val="084149"/>
                </a:solidFill>
                <a:latin typeface="Suez One" panose="00000500000000000000" pitchFamily="2" charset="-79"/>
                <a:cs typeface="Suez One" panose="00000500000000000000" pitchFamily="2" charset="-79"/>
              </a:rPr>
              <a:t>" במקום "</a:t>
            </a:r>
            <a:r>
              <a:rPr lang="en-US" sz="2000" dirty="0">
                <a:solidFill>
                  <a:srgbClr val="084149"/>
                </a:solidFill>
                <a:latin typeface="Suez One" panose="00000500000000000000" pitchFamily="2" charset="-79"/>
                <a:cs typeface="Suez One" panose="00000500000000000000" pitchFamily="2" charset="-79"/>
              </a:rPr>
              <a:t>Ask me first</a:t>
            </a:r>
            <a:r>
              <a:rPr lang="he-IL" sz="2000" dirty="0">
                <a:solidFill>
                  <a:srgbClr val="084149"/>
                </a:solidFill>
                <a:latin typeface="Suez One" panose="00000500000000000000" pitchFamily="2" charset="-79"/>
                <a:cs typeface="Suez One" panose="00000500000000000000" pitchFamily="2" charset="-79"/>
              </a:rPr>
              <a:t>"). אנחנו, שמתכוונים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נשנה את ההגדרה הזאת בהמשך.</a:t>
            </a:r>
          </a:p>
        </p:txBody>
      </p:sp>
    </p:spTree>
    <p:extLst>
      <p:ext uri="{BB962C8B-B14F-4D97-AF65-F5344CB8AC3E}">
        <p14:creationId xmlns:p14="http://schemas.microsoft.com/office/powerpoint/2010/main" val="31733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0C9B5C3-1BBB-CCE2-C23F-7D9FEFB78E4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3B04B5C-5717-F82A-40E0-268252DCFBC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25C9965-6A76-7DCE-FAC0-02080F2DDA0C}"/>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סיכום של ההגדרות שבחרנו, אם אנחנו מרוצים מהן נלחץ על "</a:t>
            </a:r>
            <a:r>
              <a:rPr lang="en-US" sz="2400" dirty="0">
                <a:solidFill>
                  <a:srgbClr val="084149"/>
                </a:solidFill>
                <a:latin typeface="Heebo" pitchFamily="2" charset="-79"/>
                <a:cs typeface="Heebo" pitchFamily="2" charset="-79"/>
              </a:rPr>
              <a:t>Start</a:t>
            </a:r>
            <a:r>
              <a:rPr lang="he-IL" sz="2400" dirty="0">
                <a:solidFill>
                  <a:srgbClr val="084149"/>
                </a:solidFill>
                <a:latin typeface="Heebo" pitchFamily="2" charset="-79"/>
                <a:cs typeface="Heebo" pitchFamily="2" charset="-79"/>
              </a:rPr>
              <a:t>", אחרת נחזור אליהן ע"י לחיצה על "</a:t>
            </a:r>
            <a:r>
              <a:rPr lang="en-US" sz="2400" dirty="0">
                <a:solidFill>
                  <a:srgbClr val="084149"/>
                </a:solidFill>
                <a:latin typeface="Heebo" pitchFamily="2" charset="-79"/>
                <a:cs typeface="Heebo" pitchFamily="2" charset="-79"/>
              </a:rPr>
              <a:t>Back</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C0F84E19-5978-30DC-8A1D-63CC773BCBD4}"/>
              </a:ext>
            </a:extLst>
          </p:cNvPr>
          <p:cNvGrpSpPr/>
          <p:nvPr/>
        </p:nvGrpSpPr>
        <p:grpSpPr>
          <a:xfrm>
            <a:off x="1482600" y="2031326"/>
            <a:ext cx="9226800" cy="4826674"/>
            <a:chOff x="1482600" y="2031326"/>
            <a:chExt cx="9226800" cy="4826674"/>
          </a:xfrm>
        </p:grpSpPr>
        <p:pic>
          <p:nvPicPr>
            <p:cNvPr id="6" name="Picture 5">
              <a:extLst>
                <a:ext uri="{FF2B5EF4-FFF2-40B4-BE49-F238E27FC236}">
                  <a16:creationId xmlns:a16="http://schemas.microsoft.com/office/drawing/2014/main" id="{E71C80B4-C8F7-D46F-2F91-88031348A8C2}"/>
                </a:ext>
              </a:extLst>
            </p:cNvPr>
            <p:cNvPicPr>
              <a:picLocks noChangeAspect="1"/>
            </p:cNvPicPr>
            <p:nvPr/>
          </p:nvPicPr>
          <p:blipFill>
            <a:blip r:embed="rId2">
              <a:extLst>
                <a:ext uri="{28A0092B-C50C-407E-A947-70E740481C1C}">
                  <a14:useLocalDpi xmlns:a14="http://schemas.microsoft.com/office/drawing/2010/main" val="0"/>
                </a:ext>
              </a:extLst>
            </a:blip>
            <a:srcRect l="12108" t="10082" r="12212" b="19537"/>
            <a:stretch/>
          </p:blipFill>
          <p:spPr>
            <a:xfrm>
              <a:off x="1482600" y="2031326"/>
              <a:ext cx="9226800" cy="4826674"/>
            </a:xfrm>
            <a:prstGeom prst="rect">
              <a:avLst/>
            </a:prstGeom>
          </p:spPr>
        </p:pic>
        <p:sp>
          <p:nvSpPr>
            <p:cNvPr id="7" name="Arrow: Right 6">
              <a:extLst>
                <a:ext uri="{FF2B5EF4-FFF2-40B4-BE49-F238E27FC236}">
                  <a16:creationId xmlns:a16="http://schemas.microsoft.com/office/drawing/2014/main" id="{558E746E-5E07-CF49-9BA9-1806461B9B25}"/>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06DA3076-BFCE-AB22-9248-7B2460846872}"/>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2746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92475E2-5ACF-371B-A636-69254AB9558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DADEB22-25DB-C6B5-B452-9ADC577B3E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3E7F89A7-EC37-6AF5-6C21-8060203D4D0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תתחיל ההתקנה...</a:t>
            </a:r>
          </a:p>
        </p:txBody>
      </p:sp>
      <p:pic>
        <p:nvPicPr>
          <p:cNvPr id="6" name="Picture 5">
            <a:extLst>
              <a:ext uri="{FF2B5EF4-FFF2-40B4-BE49-F238E27FC236}">
                <a16:creationId xmlns:a16="http://schemas.microsoft.com/office/drawing/2014/main" id="{96412358-42FF-AAD3-B326-1F09CD998667}"/>
              </a:ext>
            </a:extLst>
          </p:cNvPr>
          <p:cNvPicPr>
            <a:picLocks noChangeAspect="1"/>
          </p:cNvPicPr>
          <p:nvPr/>
        </p:nvPicPr>
        <p:blipFill>
          <a:blip r:embed="rId2">
            <a:extLst>
              <a:ext uri="{28A0092B-C50C-407E-A947-70E740481C1C}">
                <a14:useLocalDpi xmlns:a14="http://schemas.microsoft.com/office/drawing/2010/main" val="0"/>
              </a:ext>
            </a:extLst>
          </a:blip>
          <a:srcRect l="12108" t="4696" r="12212" b="19537"/>
          <a:stretch/>
        </p:blipFill>
        <p:spPr>
          <a:xfrm>
            <a:off x="1482600" y="1661992"/>
            <a:ext cx="9226800" cy="5196008"/>
          </a:xfrm>
          <a:prstGeom prst="rect">
            <a:avLst/>
          </a:prstGeom>
        </p:spPr>
      </p:pic>
    </p:spTree>
    <p:extLst>
      <p:ext uri="{BB962C8B-B14F-4D97-AF65-F5344CB8AC3E}">
        <p14:creationId xmlns:p14="http://schemas.microsoft.com/office/powerpoint/2010/main" val="94237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EB27DE-209D-78ED-E8DD-AE4DA41EAFC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DE272D-4E32-0106-F7B4-E778AD6C065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FE5CC8B2-6FC9-ED67-A08C-668C1F9EE3C0}"/>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a:t>
            </a:r>
          </a:p>
        </p:txBody>
      </p:sp>
      <p:pic>
        <p:nvPicPr>
          <p:cNvPr id="4" name="Picture 3">
            <a:extLst>
              <a:ext uri="{FF2B5EF4-FFF2-40B4-BE49-F238E27FC236}">
                <a16:creationId xmlns:a16="http://schemas.microsoft.com/office/drawing/2014/main" id="{1DDA24E7-F60D-F689-4FEC-8DB31789CFBE}"/>
              </a:ext>
            </a:extLst>
          </p:cNvPr>
          <p:cNvPicPr>
            <a:picLocks noChangeAspect="1"/>
          </p:cNvPicPr>
          <p:nvPr/>
        </p:nvPicPr>
        <p:blipFill>
          <a:blip r:embed="rId3">
            <a:extLst>
              <a:ext uri="{28A0092B-C50C-407E-A947-70E740481C1C}">
                <a14:useLocalDpi xmlns:a14="http://schemas.microsoft.com/office/drawing/2010/main" val="0"/>
              </a:ext>
            </a:extLst>
          </a:blip>
          <a:srcRect l="30505" t="18425" r="30470" b="25835"/>
          <a:stretch/>
        </p:blipFill>
        <p:spPr>
          <a:xfrm>
            <a:off x="1482600" y="1661994"/>
            <a:ext cx="4758006" cy="3822701"/>
          </a:xfrm>
          <a:prstGeom prst="rect">
            <a:avLst/>
          </a:prstGeom>
        </p:spPr>
      </p:pic>
      <p:pic>
        <p:nvPicPr>
          <p:cNvPr id="6" name="Picture 5">
            <a:extLst>
              <a:ext uri="{FF2B5EF4-FFF2-40B4-BE49-F238E27FC236}">
                <a16:creationId xmlns:a16="http://schemas.microsoft.com/office/drawing/2014/main" id="{597895E9-DBEB-541A-AD9D-0DCE46D1C196}"/>
              </a:ext>
            </a:extLst>
          </p:cNvPr>
          <p:cNvPicPr>
            <a:picLocks noChangeAspect="1"/>
          </p:cNvPicPr>
          <p:nvPr/>
        </p:nvPicPr>
        <p:blipFill>
          <a:blip r:embed="rId4">
            <a:extLst>
              <a:ext uri="{28A0092B-C50C-407E-A947-70E740481C1C}">
                <a14:useLocalDpi xmlns:a14="http://schemas.microsoft.com/office/drawing/2010/main" val="0"/>
              </a:ext>
            </a:extLst>
          </a:blip>
          <a:srcRect l="30506" t="18426" r="30469" b="25833"/>
          <a:stretch/>
        </p:blipFill>
        <p:spPr>
          <a:xfrm>
            <a:off x="5951394" y="2492991"/>
            <a:ext cx="4758006" cy="3822702"/>
          </a:xfrm>
          <a:prstGeom prst="rect">
            <a:avLst/>
          </a:prstGeom>
        </p:spPr>
      </p:pic>
    </p:spTree>
    <p:extLst>
      <p:ext uri="{BB962C8B-B14F-4D97-AF65-F5344CB8AC3E}">
        <p14:creationId xmlns:p14="http://schemas.microsoft.com/office/powerpoint/2010/main" val="283502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CF65D3-0F68-15AE-33D8-98DF2989E88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0A0E50-9204-1088-ECB6-4CD6F283E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48B4A094-D185-8095-683A-EC40FF491BB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נראה את המסך שלמטה, ובו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6D02CB3C-5BF0-C3C9-E957-87DFD79EA56A}"/>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AD729A6-3983-0D03-40A2-64A1A6ED0767}"/>
                </a:ext>
              </a:extLst>
            </p:cNvPr>
            <p:cNvPicPr>
              <a:picLocks noChangeAspect="1"/>
            </p:cNvPicPr>
            <p:nvPr/>
          </p:nvPicPr>
          <p:blipFill>
            <a:blip r:embed="rId2">
              <a:extLst>
                <a:ext uri="{28A0092B-C50C-407E-A947-70E740481C1C}">
                  <a14:useLocalDpi xmlns:a14="http://schemas.microsoft.com/office/drawing/2010/main" val="0"/>
                </a:ext>
              </a:extLst>
            </a:blip>
            <a:srcRect l="12108" t="4696" r="12213" b="19537"/>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5C163F9A-AA7E-8F50-83DF-1A23A53C27E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4B2D9DE5-884B-D4A6-D09E-3D4B8B257B74}"/>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9325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7BDB947-AEA2-C027-3959-D2B9F7435C8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9E8AF6-E3CF-6E37-8BBE-13251A0B0CC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4322E59-6D36-ED53-C553-8F309A99E1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מהתיבה שליד "</a:t>
            </a:r>
            <a:r>
              <a:rPr lang="en-US" sz="2400" dirty="0">
                <a:solidFill>
                  <a:srgbClr val="084149"/>
                </a:solidFill>
                <a:latin typeface="Heebo" pitchFamily="2" charset="-79"/>
                <a:cs typeface="Heebo" pitchFamily="2" charset="-79"/>
              </a:rPr>
              <a:t>Check for updates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E3F2B3-39B4-B818-10F8-74A040FA3301}"/>
              </a:ext>
            </a:extLst>
          </p:cNvPr>
          <p:cNvGrpSpPr/>
          <p:nvPr/>
        </p:nvGrpSpPr>
        <p:grpSpPr>
          <a:xfrm>
            <a:off x="1482600" y="1661992"/>
            <a:ext cx="9226800" cy="5196008"/>
            <a:chOff x="1482600" y="1661992"/>
            <a:chExt cx="9226800" cy="5196008"/>
          </a:xfrm>
        </p:grpSpPr>
        <p:pic>
          <p:nvPicPr>
            <p:cNvPr id="6" name="Picture 5">
              <a:extLst>
                <a:ext uri="{FF2B5EF4-FFF2-40B4-BE49-F238E27FC236}">
                  <a16:creationId xmlns:a16="http://schemas.microsoft.com/office/drawing/2014/main" id="{98BA57EE-6CBD-0156-05ED-97BE77EEC66B}"/>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sp>
          <p:nvSpPr>
            <p:cNvPr id="10" name="Rectangle 9">
              <a:extLst>
                <a:ext uri="{FF2B5EF4-FFF2-40B4-BE49-F238E27FC236}">
                  <a16:creationId xmlns:a16="http://schemas.microsoft.com/office/drawing/2014/main" id="{FF098268-22AF-6DD8-0450-CF92719A90AF}"/>
                </a:ext>
              </a:extLst>
            </p:cNvPr>
            <p:cNvSpPr/>
            <p:nvPr/>
          </p:nvSpPr>
          <p:spPr>
            <a:xfrm>
              <a:off x="4055444" y="4168727"/>
              <a:ext cx="1367161" cy="28631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7071EB89-142C-36ED-149F-19031C4359DA}"/>
                </a:ext>
              </a:extLst>
            </p:cNvPr>
            <p:cNvSpPr/>
            <p:nvPr/>
          </p:nvSpPr>
          <p:spPr>
            <a:xfrm>
              <a:off x="3097426" y="40746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9" name="TextBox 8">
            <a:extLst>
              <a:ext uri="{FF2B5EF4-FFF2-40B4-BE49-F238E27FC236}">
                <a16:creationId xmlns:a16="http://schemas.microsoft.com/office/drawing/2014/main" id="{56CBB2E6-57BA-73A3-31A5-94AA76FC56E8}"/>
              </a:ext>
            </a:extLst>
          </p:cNvPr>
          <p:cNvSpPr txBox="1"/>
          <p:nvPr/>
        </p:nvSpPr>
        <p:spPr>
          <a:xfrm>
            <a:off x="8651019" y="2360390"/>
            <a:ext cx="3209023" cy="286232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לבדוק אם קיימים עדכונים, אנחנו נעשה זאת ידנית בעוד רגע. הסיבה לכך שלא נעשה זאת כעת היא שאז הבדיקה תיעשה ברקע, ולא יהיה לנו מושג כיצד היא מתקדמת עד שנקבל הודעה שהסתיימה.</a:t>
            </a:r>
          </a:p>
        </p:txBody>
      </p:sp>
    </p:spTree>
    <p:extLst>
      <p:ext uri="{BB962C8B-B14F-4D97-AF65-F5344CB8AC3E}">
        <p14:creationId xmlns:p14="http://schemas.microsoft.com/office/powerpoint/2010/main" val="182221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2DDA8CD-5FB0-5F88-E8D7-329F661B60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3E30305-11ED-3921-E347-B3E974917C0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2F730B2C-4377-4D30-AB18-236B2CE6A82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יקפוץ חלון אזהרה שאותו נסגור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endParaRPr lang="he-IL" sz="2400" dirty="0">
              <a:solidFill>
                <a:srgbClr val="084149"/>
              </a:solidFill>
              <a:latin typeface="Heebo" pitchFamily="2" charset="-79"/>
              <a:cs typeface="Heebo" pitchFamily="2" charset="-79"/>
            </a:endParaRPr>
          </a:p>
        </p:txBody>
      </p:sp>
      <p:grpSp>
        <p:nvGrpSpPr>
          <p:cNvPr id="2" name="Group 1">
            <a:extLst>
              <a:ext uri="{FF2B5EF4-FFF2-40B4-BE49-F238E27FC236}">
                <a16:creationId xmlns:a16="http://schemas.microsoft.com/office/drawing/2014/main" id="{80A174B7-06BE-5736-92E1-D3362938481D}"/>
              </a:ext>
            </a:extLst>
          </p:cNvPr>
          <p:cNvGrpSpPr/>
          <p:nvPr/>
        </p:nvGrpSpPr>
        <p:grpSpPr>
          <a:xfrm>
            <a:off x="1482598" y="1661992"/>
            <a:ext cx="9226802" cy="5196008"/>
            <a:chOff x="1482598" y="1661992"/>
            <a:chExt cx="9226802" cy="5196008"/>
          </a:xfrm>
        </p:grpSpPr>
        <p:pic>
          <p:nvPicPr>
            <p:cNvPr id="6" name="Picture 5">
              <a:extLst>
                <a:ext uri="{FF2B5EF4-FFF2-40B4-BE49-F238E27FC236}">
                  <a16:creationId xmlns:a16="http://schemas.microsoft.com/office/drawing/2014/main" id="{E0CF5965-8A76-7FA9-1448-D55DD00FA208}"/>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pic>
          <p:nvPicPr>
            <p:cNvPr id="4" name="Picture 3">
              <a:extLst>
                <a:ext uri="{FF2B5EF4-FFF2-40B4-BE49-F238E27FC236}">
                  <a16:creationId xmlns:a16="http://schemas.microsoft.com/office/drawing/2014/main" id="{C0061A63-D70C-6800-36B2-24AAC707DF9E}"/>
                </a:ext>
              </a:extLst>
            </p:cNvPr>
            <p:cNvPicPr>
              <a:picLocks noChangeAspect="1"/>
            </p:cNvPicPr>
            <p:nvPr/>
          </p:nvPicPr>
          <p:blipFill>
            <a:blip r:embed="rId3">
              <a:extLst>
                <a:ext uri="{28A0092B-C50C-407E-A947-70E740481C1C}">
                  <a14:useLocalDpi xmlns:a14="http://schemas.microsoft.com/office/drawing/2010/main" val="0"/>
                </a:ext>
              </a:extLst>
            </a:blip>
            <a:srcRect l="12117" t="4789" r="12203" b="19445"/>
            <a:stretch/>
          </p:blipFill>
          <p:spPr>
            <a:xfrm>
              <a:off x="1482598" y="1661992"/>
              <a:ext cx="9226801" cy="5196008"/>
            </a:xfrm>
            <a:prstGeom prst="rect">
              <a:avLst/>
            </a:prstGeom>
          </p:spPr>
        </p:pic>
        <p:sp>
          <p:nvSpPr>
            <p:cNvPr id="5" name="Arrow: Right 4">
              <a:extLst>
                <a:ext uri="{FF2B5EF4-FFF2-40B4-BE49-F238E27FC236}">
                  <a16:creationId xmlns:a16="http://schemas.microsoft.com/office/drawing/2014/main" id="{5BA3A7B8-710D-65A3-563F-F8D42F9E2CA9}"/>
                </a:ext>
              </a:extLst>
            </p:cNvPr>
            <p:cNvSpPr/>
            <p:nvPr/>
          </p:nvSpPr>
          <p:spPr>
            <a:xfrm flipH="1">
              <a:off x="8034090" y="486658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816D4619-5F3F-D030-47BF-39D0F0B07751}"/>
                </a:ext>
              </a:extLst>
            </p:cNvPr>
            <p:cNvSpPr/>
            <p:nvPr/>
          </p:nvSpPr>
          <p:spPr>
            <a:xfrm>
              <a:off x="7127968" y="4927600"/>
              <a:ext cx="822232" cy="34258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2151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DD5BAC-7BD5-CEB1-400B-E78F5E1513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A3271D-6191-824C-523A-3A669EED4FD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8F21E5D7-1BD3-96D9-A1BD-9916D828096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CFA785B7-EAB3-8C59-8433-F842DCA208DF}"/>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22886EA-CB68-EFFC-9088-13EFFE39D57B}"/>
                </a:ext>
              </a:extLst>
            </p:cNvPr>
            <p:cNvPicPr>
              <a:picLocks noChangeAspect="1"/>
            </p:cNvPicPr>
            <p:nvPr/>
          </p:nvPicPr>
          <p:blipFill>
            <a:blip r:embed="rId2">
              <a:extLst>
                <a:ext uri="{28A0092B-C50C-407E-A947-70E740481C1C}">
                  <a14:useLocalDpi xmlns:a14="http://schemas.microsoft.com/office/drawing/2010/main" val="0"/>
                </a:ext>
              </a:extLst>
            </a:blip>
            <a:srcRect l="12113" t="4866" r="12208" b="19369"/>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E4634A26-BE21-B4AF-9230-719A4845C7F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3E5607E8-E7EE-E142-7304-6EAFB5DF00E0}"/>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2639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FFCD4F2-C1AA-52E4-AA7F-FE135FEE031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612711C-14DF-3013-A38E-8158EFC130E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E8A6717C-DCDF-D035-2C60-2F725408EA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אנחנו מעוניינים לתרום ל-</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השאירו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E9102B9F-B45B-625C-65AB-2A5448854D8F}"/>
              </a:ext>
            </a:extLst>
          </p:cNvPr>
          <p:cNvGrpSpPr/>
          <p:nvPr/>
        </p:nvGrpSpPr>
        <p:grpSpPr>
          <a:xfrm>
            <a:off x="1482600" y="1661992"/>
            <a:ext cx="9226800" cy="5196008"/>
            <a:chOff x="1482600" y="1661992"/>
            <a:chExt cx="9226800" cy="5196008"/>
          </a:xfrm>
        </p:grpSpPr>
        <p:pic>
          <p:nvPicPr>
            <p:cNvPr id="2" name="Picture 1">
              <a:extLst>
                <a:ext uri="{FF2B5EF4-FFF2-40B4-BE49-F238E27FC236}">
                  <a16:creationId xmlns:a16="http://schemas.microsoft.com/office/drawing/2014/main" id="{FE5C85D5-962C-90A4-9178-8FD232518B2C}"/>
                </a:ext>
              </a:extLst>
            </p:cNvPr>
            <p:cNvPicPr>
              <a:picLocks noChangeAspect="1"/>
            </p:cNvPicPr>
            <p:nvPr/>
          </p:nvPicPr>
          <p:blipFill>
            <a:blip r:embed="rId2">
              <a:extLst>
                <a:ext uri="{28A0092B-C50C-407E-A947-70E740481C1C}">
                  <a14:useLocalDpi xmlns:a14="http://schemas.microsoft.com/office/drawing/2010/main" val="0"/>
                </a:ext>
              </a:extLst>
            </a:blip>
            <a:srcRect l="12113" t="4912" r="12208" b="19323"/>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7947F090-327B-0B13-75AD-DFE89264E0E4}"/>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866FA24B-0C5A-4038-3192-D166E992BE8D}"/>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414330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לפני שמתחילים</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הכל, עלינו לוודא שתיקיית המשתמש שלנו כתובה באנגלית, לשם כך ניכנס לכתובת </a:t>
            </a:r>
            <a:r>
              <a:rPr lang="en-US" sz="2400" dirty="0">
                <a:solidFill>
                  <a:srgbClr val="084149"/>
                </a:solidFill>
                <a:latin typeface="Heebo" pitchFamily="2" charset="-79"/>
                <a:cs typeface="Heebo" pitchFamily="2" charset="-79"/>
                <a:hlinkClick r:id="rId2" action="ppaction://hlinkfile"/>
              </a:rPr>
              <a:t>C:\Users</a:t>
            </a:r>
            <a:r>
              <a:rPr lang="he-IL" sz="2400" dirty="0">
                <a:solidFill>
                  <a:srgbClr val="084149"/>
                </a:solidFill>
                <a:latin typeface="Heebo" pitchFamily="2" charset="-79"/>
                <a:cs typeface="Heebo" pitchFamily="2" charset="-79"/>
              </a:rPr>
              <a:t>, ונחפש את תיקיית המשתמש כמתואר בצילום המסך:</a:t>
            </a:r>
          </a:p>
        </p:txBody>
      </p:sp>
      <p:grpSp>
        <p:nvGrpSpPr>
          <p:cNvPr id="9" name="Group 8">
            <a:extLst>
              <a:ext uri="{FF2B5EF4-FFF2-40B4-BE49-F238E27FC236}">
                <a16:creationId xmlns:a16="http://schemas.microsoft.com/office/drawing/2014/main" id="{4F2432BE-9365-2264-50DB-51425DF34AE3}"/>
              </a:ext>
            </a:extLst>
          </p:cNvPr>
          <p:cNvGrpSpPr/>
          <p:nvPr/>
        </p:nvGrpSpPr>
        <p:grpSpPr>
          <a:xfrm>
            <a:off x="1652530" y="2031326"/>
            <a:ext cx="8035303" cy="2068064"/>
            <a:chOff x="1652530" y="2031326"/>
            <a:chExt cx="8035303" cy="2068064"/>
          </a:xfrm>
        </p:grpSpPr>
        <p:pic>
          <p:nvPicPr>
            <p:cNvPr id="8" name="Picture 7">
              <a:extLst>
                <a:ext uri="{FF2B5EF4-FFF2-40B4-BE49-F238E27FC236}">
                  <a16:creationId xmlns:a16="http://schemas.microsoft.com/office/drawing/2014/main" id="{CF9A41E5-0C9B-E9DB-927E-435289CED458}"/>
                </a:ext>
              </a:extLst>
            </p:cNvPr>
            <p:cNvPicPr>
              <a:picLocks noChangeAspect="1"/>
            </p:cNvPicPr>
            <p:nvPr/>
          </p:nvPicPr>
          <p:blipFill>
            <a:blip r:embed="rId3"/>
            <a:srcRect l="16601" t="5128" r="27292" b="66156"/>
            <a:stretch/>
          </p:blipFill>
          <p:spPr>
            <a:xfrm>
              <a:off x="2504166" y="2031326"/>
              <a:ext cx="7183667" cy="2068064"/>
            </a:xfrm>
            <a:prstGeom prst="rect">
              <a:avLst/>
            </a:prstGeom>
          </p:spPr>
        </p:pic>
        <p:sp>
          <p:nvSpPr>
            <p:cNvPr id="6" name="Rectangle 5">
              <a:extLst>
                <a:ext uri="{FF2B5EF4-FFF2-40B4-BE49-F238E27FC236}">
                  <a16:creationId xmlns:a16="http://schemas.microsoft.com/office/drawing/2014/main" id="{80140D0C-346D-D1D3-B7B3-39A73734FF14}"/>
                </a:ext>
              </a:extLst>
            </p:cNvPr>
            <p:cNvSpPr/>
            <p:nvPr/>
          </p:nvSpPr>
          <p:spPr>
            <a:xfrm>
              <a:off x="2654842" y="3275158"/>
              <a:ext cx="659038" cy="28384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8E3C8567-29CF-D6B6-2398-9FD68C0171B6}"/>
                </a:ext>
              </a:extLst>
            </p:cNvPr>
            <p:cNvSpPr/>
            <p:nvPr/>
          </p:nvSpPr>
          <p:spPr>
            <a:xfrm>
              <a:off x="1652530" y="318782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TextBox 9">
            <a:extLst>
              <a:ext uri="{FF2B5EF4-FFF2-40B4-BE49-F238E27FC236}">
                <a16:creationId xmlns:a16="http://schemas.microsoft.com/office/drawing/2014/main" id="{C3DBAF95-C24C-12AF-E4ED-DBA09FDFE484}"/>
              </a:ext>
            </a:extLst>
          </p:cNvPr>
          <p:cNvSpPr txBox="1"/>
          <p:nvPr/>
        </p:nvSpPr>
        <p:spPr>
          <a:xfrm>
            <a:off x="588150" y="4558392"/>
            <a:ext cx="3031766" cy="1569660"/>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כדאי שתיקיית המשתמש תיכתב באנגלית מפני שהדבר יעזור לתוכנות נוספות.</a:t>
            </a:r>
          </a:p>
        </p:txBody>
      </p:sp>
      <p:sp>
        <p:nvSpPr>
          <p:cNvPr id="13" name="TextBox 12">
            <a:extLst>
              <a:ext uri="{FF2B5EF4-FFF2-40B4-BE49-F238E27FC236}">
                <a16:creationId xmlns:a16="http://schemas.microsoft.com/office/drawing/2014/main" id="{EC25B746-AAD3-BF20-CEB1-66E210FFEB4E}"/>
              </a:ext>
            </a:extLst>
          </p:cNvPr>
          <p:cNvSpPr txBox="1"/>
          <p:nvPr/>
        </p:nvSpPr>
        <p:spPr>
          <a:xfrm>
            <a:off x="4089115" y="4138749"/>
            <a:ext cx="6853014" cy="2492990"/>
          </a:xfrm>
          <a:prstGeom prst="rect">
            <a:avLst/>
          </a:prstGeom>
          <a:noFill/>
        </p:spPr>
        <p:txBody>
          <a:bodyPr wrap="square" rtlCol="1">
            <a:spAutoFit/>
          </a:bodyPr>
          <a:lstStyle/>
          <a:p>
            <a:pPr algn="r" rtl="1"/>
            <a:r>
              <a:rPr lang="he-IL" sz="2400" dirty="0">
                <a:solidFill>
                  <a:srgbClr val="084149"/>
                </a:solidFill>
                <a:latin typeface="Heebo" pitchFamily="2" charset="-79"/>
                <a:cs typeface="Heebo" pitchFamily="2" charset="-79"/>
              </a:rPr>
              <a:t>אם תיקיית המשתמש כתובה בעברית (או בכל שפה אחרת), נצטרך ליצור חשבון </a:t>
            </a:r>
            <a:r>
              <a:rPr lang="en-US" sz="2400" dirty="0">
                <a:solidFill>
                  <a:srgbClr val="084149"/>
                </a:solidFill>
                <a:latin typeface="Heebo" pitchFamily="2" charset="-79"/>
                <a:cs typeface="Heebo" pitchFamily="2" charset="-79"/>
              </a:rPr>
              <a:t>Microsoft</a:t>
            </a:r>
            <a:r>
              <a:rPr lang="he-IL" sz="2400" dirty="0">
                <a:solidFill>
                  <a:srgbClr val="084149"/>
                </a:solidFill>
                <a:latin typeface="Heebo" pitchFamily="2" charset="-79"/>
                <a:cs typeface="Heebo" pitchFamily="2" charset="-79"/>
              </a:rPr>
              <a:t> חדש, לקרוא את שמו באנגלית ולתת לו הרשאת אדמין. וכך יהיה לנו אדמין בעל תיקייה באנגלית.</a:t>
            </a:r>
          </a:p>
          <a:p>
            <a:pPr algn="r" rtl="1"/>
            <a:endParaRPr lang="he-IL" sz="12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4"/>
              </a:rPr>
              <a:t>מדריך ליצירת חשבון </a:t>
            </a:r>
            <a:r>
              <a:rPr lang="en-US" sz="2400" dirty="0">
                <a:solidFill>
                  <a:srgbClr val="084149"/>
                </a:solidFill>
                <a:latin typeface="Heebo" pitchFamily="2" charset="-79"/>
                <a:cs typeface="Heebo" pitchFamily="2" charset="-79"/>
                <a:hlinkClick r:id="rId4"/>
              </a:rPr>
              <a:t>Microsoft</a:t>
            </a:r>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5"/>
              </a:rPr>
              <a:t>מדריך להוספת חשבון חדש למחשב ולהגדרתו כאדמין</a:t>
            </a:r>
            <a:endParaRPr lang="he-IL" sz="2400"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309737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AA96C63-D2D7-2295-25C5-1BF6EA75DD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59936A1-AD6B-F462-E6EB-6D96DC449BA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9415EBA5-E6C8-00D0-4E3F-2EB825DE17E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אחרת, נסיר אותו ונלחץ על "</a:t>
            </a:r>
            <a:r>
              <a:rPr lang="en-US" sz="2400" dirty="0">
                <a:solidFill>
                  <a:srgbClr val="084149"/>
                </a:solidFill>
                <a:latin typeface="Heebo" pitchFamily="2" charset="-79"/>
                <a:cs typeface="Heebo" pitchFamily="2" charset="-79"/>
              </a:rPr>
              <a:t>Close</a:t>
            </a:r>
            <a:r>
              <a:rPr lang="he-IL" sz="2400" dirty="0">
                <a:solidFill>
                  <a:srgbClr val="084149"/>
                </a:solidFill>
                <a:latin typeface="Heebo" pitchFamily="2" charset="-79"/>
                <a:cs typeface="Heebo" pitchFamily="2" charset="-79"/>
              </a:rPr>
              <a:t>" כדי לסגור את אשף ההתקנה.</a:t>
            </a:r>
          </a:p>
        </p:txBody>
      </p:sp>
      <p:grpSp>
        <p:nvGrpSpPr>
          <p:cNvPr id="10" name="Group 9">
            <a:extLst>
              <a:ext uri="{FF2B5EF4-FFF2-40B4-BE49-F238E27FC236}">
                <a16:creationId xmlns:a16="http://schemas.microsoft.com/office/drawing/2014/main" id="{3186AD42-E508-0055-E120-8B62F1FB6E4B}"/>
              </a:ext>
            </a:extLst>
          </p:cNvPr>
          <p:cNvGrpSpPr/>
          <p:nvPr/>
        </p:nvGrpSpPr>
        <p:grpSpPr>
          <a:xfrm>
            <a:off x="1482600" y="1661992"/>
            <a:ext cx="9226800" cy="5196008"/>
            <a:chOff x="1482600" y="1661992"/>
            <a:chExt cx="9226800" cy="5196008"/>
          </a:xfrm>
        </p:grpSpPr>
        <p:pic>
          <p:nvPicPr>
            <p:cNvPr id="7" name="Picture 6">
              <a:extLst>
                <a:ext uri="{FF2B5EF4-FFF2-40B4-BE49-F238E27FC236}">
                  <a16:creationId xmlns:a16="http://schemas.microsoft.com/office/drawing/2014/main" id="{B44A4365-932F-BA4D-E705-16DBB59786A6}"/>
                </a:ext>
              </a:extLst>
            </p:cNvPr>
            <p:cNvPicPr>
              <a:picLocks noChangeAspect="1"/>
            </p:cNvPicPr>
            <p:nvPr/>
          </p:nvPicPr>
          <p:blipFill>
            <a:blip r:embed="rId2">
              <a:extLst>
                <a:ext uri="{28A0092B-C50C-407E-A947-70E740481C1C}">
                  <a14:useLocalDpi xmlns:a14="http://schemas.microsoft.com/office/drawing/2010/main" val="0"/>
                </a:ext>
              </a:extLst>
            </a:blip>
            <a:srcRect l="12161" t="4884" r="12161" b="19352"/>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D3C684BA-27F2-6363-A0F4-23395C4BB456}"/>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41F06E17-2754-61AF-ED7C-2B21838933B5}"/>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Arrow: Right 1">
              <a:extLst>
                <a:ext uri="{FF2B5EF4-FFF2-40B4-BE49-F238E27FC236}">
                  <a16:creationId xmlns:a16="http://schemas.microsoft.com/office/drawing/2014/main" id="{437081A6-E6EB-C16B-E9D8-6A47B016FAA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AB69907-F4AB-BCDD-DEBF-C0C38433C822}"/>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4752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8939DBB-9238-1F0E-5490-3D27F6E40A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D420DC-BA71-C81C-7680-CAAD5647EC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AB7286D7-289A-8F5C-9DE6-E1DD5FECE684}"/>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כזכור הסרנו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מהבדיקה אם קיימים עדכונים ולכן עלינו לעשות זאת ידנית. ההוראות מופיעות החל משקופית </a:t>
            </a:r>
            <a:r>
              <a:rPr lang="he-IL" sz="2400" dirty="0">
                <a:solidFill>
                  <a:srgbClr val="084149"/>
                </a:solidFill>
                <a:latin typeface="Heebo" pitchFamily="2" charset="-79"/>
                <a:cs typeface="Heebo" pitchFamily="2" charset="-79"/>
                <a:hlinkClick r:id="rId2" action="ppaction://hlinksldjump"/>
              </a:rPr>
              <a:t>27#</a:t>
            </a:r>
            <a:r>
              <a:rPr lang="he-IL" sz="2400" dirty="0">
                <a:solidFill>
                  <a:srgbClr val="084149"/>
                </a:solidFill>
                <a:latin typeface="Heebo" pitchFamily="2" charset="-79"/>
                <a:cs typeface="Heebo" pitchFamily="2" charset="-79"/>
              </a:rPr>
              <a:t>.</a:t>
            </a:r>
          </a:p>
        </p:txBody>
      </p:sp>
      <p:pic>
        <p:nvPicPr>
          <p:cNvPr id="5" name="Picture 4">
            <a:extLst>
              <a:ext uri="{FF2B5EF4-FFF2-40B4-BE49-F238E27FC236}">
                <a16:creationId xmlns:a16="http://schemas.microsoft.com/office/drawing/2014/main" id="{11903DDC-74E5-3D30-0BA6-4F519443F452}"/>
              </a:ext>
            </a:extLst>
          </p:cNvPr>
          <p:cNvPicPr>
            <a:picLocks noChangeAspect="1"/>
          </p:cNvPicPr>
          <p:nvPr/>
        </p:nvPicPr>
        <p:blipFill>
          <a:blip r:embed="rId3">
            <a:extLst>
              <a:ext uri="{28A0092B-C50C-407E-A947-70E740481C1C}">
                <a14:useLocalDpi xmlns:a14="http://schemas.microsoft.com/office/drawing/2010/main" val="0"/>
              </a:ext>
            </a:extLst>
          </a:blip>
          <a:srcRect l="12177" t="10233" r="12144" b="19388"/>
          <a:stretch/>
        </p:blipFill>
        <p:spPr>
          <a:xfrm>
            <a:off x="1482600" y="2031326"/>
            <a:ext cx="9226800" cy="4826674"/>
          </a:xfrm>
          <a:prstGeom prst="rect">
            <a:avLst/>
          </a:prstGeom>
        </p:spPr>
      </p:pic>
    </p:spTree>
    <p:extLst>
      <p:ext uri="{BB962C8B-B14F-4D97-AF65-F5344CB8AC3E}">
        <p14:creationId xmlns:p14="http://schemas.microsoft.com/office/powerpoint/2010/main" val="355890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נחפש את התוכנה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ונפתח אותה.</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75AF47-E78E-4422-EAF8-3200CAFB849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39C3CFF-5AE1-D9A2-6FEE-A72851126A6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E18C77D-CB2B-912E-D1D9-3ED7C4CE0EE9}"/>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חלון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וחלון אזהרה המספר לנו שעוד לא בדקנו אם יש עדכונים. נסגור את חלון האזהרה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760AC7A-BC95-11D3-48D5-5C9A79642A52}"/>
              </a:ext>
            </a:extLst>
          </p:cNvPr>
          <p:cNvGrpSpPr/>
          <p:nvPr/>
        </p:nvGrpSpPr>
        <p:grpSpPr>
          <a:xfrm>
            <a:off x="2273595" y="2031326"/>
            <a:ext cx="7644810" cy="4826674"/>
            <a:chOff x="2273595" y="2031326"/>
            <a:chExt cx="7644810" cy="4826674"/>
          </a:xfrm>
        </p:grpSpPr>
        <p:pic>
          <p:nvPicPr>
            <p:cNvPr id="3" name="Picture 2">
              <a:extLst>
                <a:ext uri="{FF2B5EF4-FFF2-40B4-BE49-F238E27FC236}">
                  <a16:creationId xmlns:a16="http://schemas.microsoft.com/office/drawing/2014/main" id="{AE880AC3-0F29-B044-9E3E-BC03A328AD9D}"/>
                </a:ext>
              </a:extLst>
            </p:cNvPr>
            <p:cNvPicPr>
              <a:picLocks noChangeAspect="1"/>
            </p:cNvPicPr>
            <p:nvPr/>
          </p:nvPicPr>
          <p:blipFill>
            <a:blip r:embed="rId2">
              <a:extLst>
                <a:ext uri="{28A0092B-C50C-407E-A947-70E740481C1C}">
                  <a14:useLocalDpi xmlns:a14="http://schemas.microsoft.com/office/drawing/2010/main" val="0"/>
                </a:ext>
              </a:extLst>
            </a:blip>
            <a:srcRect l="433" r="36864" b="29619"/>
            <a:stretch/>
          </p:blipFill>
          <p:spPr>
            <a:xfrm>
              <a:off x="2273595" y="2031326"/>
              <a:ext cx="7644810" cy="4826674"/>
            </a:xfrm>
            <a:prstGeom prst="rect">
              <a:avLst/>
            </a:prstGeom>
          </p:spPr>
        </p:pic>
        <p:sp>
          <p:nvSpPr>
            <p:cNvPr id="4" name="Arrow: Right 3">
              <a:extLst>
                <a:ext uri="{FF2B5EF4-FFF2-40B4-BE49-F238E27FC236}">
                  <a16:creationId xmlns:a16="http://schemas.microsoft.com/office/drawing/2014/main" id="{AB7234C0-CE12-61D9-05C7-91997E5E311E}"/>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DEBC92B9-ECBE-EEBC-E820-53A2670856DC}"/>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1042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022233D-4774-37D6-5CF8-CA798E9440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A06AE30-6983-A3C1-A50E-9C32E9B4DAA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C7DB792-DDE8-C7E4-3206-84D4BEBA5835}"/>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נקבל שוב את חלון האזהרה ונסגור אותו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2CBEF81-4B9A-73DD-25AA-A325F4A59339}"/>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BE760361-3490-0259-52D6-52345D9E74DE}"/>
                </a:ext>
              </a:extLst>
            </p:cNvPr>
            <p:cNvPicPr>
              <a:picLocks noChangeAspect="1"/>
            </p:cNvPicPr>
            <p:nvPr/>
          </p:nvPicPr>
          <p:blipFill>
            <a:blip r:embed="rId2">
              <a:extLst>
                <a:ext uri="{28A0092B-C50C-407E-A947-70E740481C1C}">
                  <a14:useLocalDpi xmlns:a14="http://schemas.microsoft.com/office/drawing/2010/main" val="0"/>
                </a:ext>
              </a:extLst>
            </a:blip>
            <a:srcRect l="492" r="3680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C97D3EA-76FA-D15D-3538-635E8BA368F4}"/>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B29DBD8-6E93-0FAB-1543-DADF44438DB3}"/>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7940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Check for updates</a:t>
            </a:r>
            <a:r>
              <a:rPr lang="he-IL" sz="2400" dirty="0">
                <a:solidFill>
                  <a:srgbClr val="084149"/>
                </a:solidFill>
                <a:latin typeface="Heebo" pitchFamily="2" charset="-79"/>
                <a:cs typeface="Heebo" pitchFamily="2" charset="-79"/>
              </a:rPr>
              <a:t>" כדי לבדוק אם קיימים עדכונים לחבילות - תמיד קיימים עדכונים. לא ברור למה אינם חלק מתהליך ההתקנה.</a:t>
            </a:r>
          </a:p>
        </p:txBody>
      </p:sp>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8A2BC9AA-96F2-2C9E-A59D-EFDD72289F2B}"/>
                </a:ext>
              </a:extLst>
            </p:cNvPr>
            <p:cNvSpPr/>
            <p:nvPr/>
          </p:nvSpPr>
          <p:spPr>
            <a:xfrm flipH="1">
              <a:off x="4791151" y="548538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12BA9564-EA40-F141-3216-815B73BBDB4A}"/>
                </a:ext>
              </a:extLst>
            </p:cNvPr>
            <p:cNvSpPr/>
            <p:nvPr/>
          </p:nvSpPr>
          <p:spPr>
            <a:xfrm>
              <a:off x="3638551" y="5573750"/>
              <a:ext cx="1085850"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6984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7361D58-37A8-7EFE-1A81-75FF6C46264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9FE823A-0D72-FF56-DA0B-FD0DC49ABD4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BFC1CD4-2B29-316F-7DB5-92B3F777DEB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הבדיקה...</a:t>
            </a:r>
          </a:p>
        </p:txBody>
      </p:sp>
      <p:grpSp>
        <p:nvGrpSpPr>
          <p:cNvPr id="2" name="Group 1">
            <a:extLst>
              <a:ext uri="{FF2B5EF4-FFF2-40B4-BE49-F238E27FC236}">
                <a16:creationId xmlns:a16="http://schemas.microsoft.com/office/drawing/2014/main" id="{C7C467F9-0509-C77E-1C71-88784D0C677B}"/>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DAFA1CD7-9FE4-D76C-FEEC-A5A6EF734EF3}"/>
                </a:ext>
              </a:extLst>
            </p:cNvPr>
            <p:cNvPicPr>
              <a:picLocks noChangeAspect="1"/>
            </p:cNvPicPr>
            <p:nvPr/>
          </p:nvPicPr>
          <p:blipFill>
            <a:blip r:embed="rId2">
              <a:extLst>
                <a:ext uri="{28A0092B-C50C-407E-A947-70E740481C1C}">
                  <a14:useLocalDpi xmlns:a14="http://schemas.microsoft.com/office/drawing/2010/main" val="0"/>
                </a:ext>
              </a:extLst>
            </a:blip>
            <a:srcRect l="488" r="36809"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67AEEB4D-B014-DA4C-C72B-792511E7E1A1}"/>
                </a:ext>
              </a:extLst>
            </p:cNvPr>
            <p:cNvSpPr/>
            <p:nvPr/>
          </p:nvSpPr>
          <p:spPr>
            <a:xfrm>
              <a:off x="4681869" y="5566662"/>
              <a:ext cx="1252425"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3879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BBFDE5E-664D-D6F2-4260-AED9A808B8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65CC6D1-998E-B9AD-FA37-5778E9D10D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C03BDFD7-64EB-5024-2F6A-E2226810D1C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ובסיומה נראה את המסך שלמטה, נלחץ על "</a:t>
            </a:r>
            <a:r>
              <a:rPr lang="en-US" sz="2400" dirty="0">
                <a:solidFill>
                  <a:srgbClr val="084149"/>
                </a:solidFill>
                <a:latin typeface="Heebo" pitchFamily="2" charset="-79"/>
                <a:cs typeface="Heebo" pitchFamily="2" charset="-79"/>
              </a:rPr>
              <a:t>Update page</a:t>
            </a:r>
            <a:r>
              <a:rPr lang="he-IL" sz="2400" dirty="0">
                <a:solidFill>
                  <a:srgbClr val="084149"/>
                </a:solidFill>
                <a:latin typeface="Heebo" pitchFamily="2" charset="-79"/>
                <a:cs typeface="Heebo" pitchFamily="2" charset="-79"/>
              </a:rPr>
              <a:t>" כדי לעדכן את החבילות.</a:t>
            </a:r>
          </a:p>
        </p:txBody>
      </p:sp>
      <p:grpSp>
        <p:nvGrpSpPr>
          <p:cNvPr id="2" name="Group 1">
            <a:extLst>
              <a:ext uri="{FF2B5EF4-FFF2-40B4-BE49-F238E27FC236}">
                <a16:creationId xmlns:a16="http://schemas.microsoft.com/office/drawing/2014/main" id="{37982D3B-4D79-6623-46F7-8491D02E79E1}"/>
              </a:ext>
            </a:extLst>
          </p:cNvPr>
          <p:cNvGrpSpPr/>
          <p:nvPr/>
        </p:nvGrpSpPr>
        <p:grpSpPr>
          <a:xfrm>
            <a:off x="1298446" y="2031326"/>
            <a:ext cx="8619959" cy="4826674"/>
            <a:chOff x="1298446" y="2031326"/>
            <a:chExt cx="8619959" cy="4826674"/>
          </a:xfrm>
        </p:grpSpPr>
        <p:pic>
          <p:nvPicPr>
            <p:cNvPr id="5" name="Picture 4">
              <a:extLst>
                <a:ext uri="{FF2B5EF4-FFF2-40B4-BE49-F238E27FC236}">
                  <a16:creationId xmlns:a16="http://schemas.microsoft.com/office/drawing/2014/main" id="{5C91C605-6811-9B98-2773-726E00F0ADA6}"/>
                </a:ext>
              </a:extLst>
            </p:cNvPr>
            <p:cNvPicPr>
              <a:picLocks noChangeAspect="1"/>
            </p:cNvPicPr>
            <p:nvPr/>
          </p:nvPicPr>
          <p:blipFill>
            <a:blip r:embed="rId2">
              <a:extLst>
                <a:ext uri="{28A0092B-C50C-407E-A947-70E740481C1C}">
                  <a14:useLocalDpi xmlns:a14="http://schemas.microsoft.com/office/drawing/2010/main" val="0"/>
                </a:ext>
              </a:extLst>
            </a:blip>
            <a:srcRect l="545" r="36751"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2EABEB09-D321-3B6C-FC63-8014022E4A1C}"/>
                </a:ext>
              </a:extLst>
            </p:cNvPr>
            <p:cNvSpPr/>
            <p:nvPr/>
          </p:nvSpPr>
          <p:spPr>
            <a:xfrm>
              <a:off x="6797748" y="5856477"/>
              <a:ext cx="889591" cy="2572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3518B8F1-48F4-543F-6F4E-574572F5EB74}"/>
                </a:ext>
              </a:extLst>
            </p:cNvPr>
            <p:cNvSpPr/>
            <p:nvPr/>
          </p:nvSpPr>
          <p:spPr>
            <a:xfrm flipH="1">
              <a:off x="7768271" y="574056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C186B272-E04F-719D-9352-0A02679070BF}"/>
                </a:ext>
              </a:extLst>
            </p:cNvPr>
            <p:cNvSpPr/>
            <p:nvPr/>
          </p:nvSpPr>
          <p:spPr>
            <a:xfrm>
              <a:off x="2274553" y="2974732"/>
              <a:ext cx="1208900" cy="331994"/>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EF1603F-41D8-F3C1-A31D-0EFACD2CD31D}"/>
                </a:ext>
              </a:extLst>
            </p:cNvPr>
            <p:cNvSpPr/>
            <p:nvPr/>
          </p:nvSpPr>
          <p:spPr>
            <a:xfrm>
              <a:off x="1298446" y="2906350"/>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TextBox 6">
            <a:extLst>
              <a:ext uri="{FF2B5EF4-FFF2-40B4-BE49-F238E27FC236}">
                <a16:creationId xmlns:a16="http://schemas.microsoft.com/office/drawing/2014/main" id="{9ECA251C-611B-29BE-C982-AB0919924E56}"/>
              </a:ext>
            </a:extLst>
          </p:cNvPr>
          <p:cNvSpPr txBox="1"/>
          <p:nvPr/>
        </p:nvSpPr>
        <p:spPr>
          <a:xfrm>
            <a:off x="8655383" y="2596098"/>
            <a:ext cx="3332731"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להגיע לדף העדכון של החבילות ע"י לחיצה על לשונית ה-"</a:t>
            </a:r>
            <a:r>
              <a:rPr lang="en-US" sz="2000" dirty="0">
                <a:solidFill>
                  <a:srgbClr val="084149"/>
                </a:solidFill>
                <a:latin typeface="Suez One" panose="00000500000000000000" pitchFamily="2" charset="-79"/>
                <a:cs typeface="Suez One" panose="00000500000000000000" pitchFamily="2" charset="-79"/>
              </a:rPr>
              <a:t>Updates</a:t>
            </a:r>
            <a:r>
              <a:rPr lang="he-IL" sz="2000" dirty="0">
                <a:solidFill>
                  <a:srgbClr val="084149"/>
                </a:solidFill>
                <a:latin typeface="Suez One" panose="00000500000000000000" pitchFamily="2" charset="-79"/>
                <a:cs typeface="Suez One" panose="00000500000000000000" pitchFamily="2" charset="-79"/>
              </a:rPr>
              <a:t>" משמאל.</a:t>
            </a:r>
          </a:p>
        </p:txBody>
      </p:sp>
    </p:spTree>
    <p:extLst>
      <p:ext uri="{BB962C8B-B14F-4D97-AF65-F5344CB8AC3E}">
        <p14:creationId xmlns:p14="http://schemas.microsoft.com/office/powerpoint/2010/main" val="344907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1FDAB7B-A31F-6D44-173C-1A689CB994F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53B9242-29CB-CCF8-4F9C-CA819D37914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6A3A688-9C66-DBB1-3248-9A8097AAB00A}"/>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בדרך כלל אין סיבה לשנות את הבחירה מאיזה מאגר להתקין את העדכונים, והיכן להתקין אותם. הדבר היחיד שנעשה הוא ללחוץ על "</a:t>
            </a:r>
            <a:r>
              <a:rPr lang="en-US" sz="2400" dirty="0">
                <a:solidFill>
                  <a:srgbClr val="084149"/>
                </a:solidFill>
                <a:latin typeface="Heebo" pitchFamily="2" charset="-79"/>
                <a:cs typeface="Heebo" pitchFamily="2" charset="-79"/>
              </a:rPr>
              <a:t>Update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3DBA02A-B663-F44D-0C3D-2C89D56D876D}"/>
              </a:ext>
            </a:extLst>
          </p:cNvPr>
          <p:cNvGrpSpPr/>
          <p:nvPr/>
        </p:nvGrpSpPr>
        <p:grpSpPr>
          <a:xfrm>
            <a:off x="2273595" y="2031326"/>
            <a:ext cx="8518935" cy="4826674"/>
            <a:chOff x="2273595" y="2031326"/>
            <a:chExt cx="8518935" cy="4826674"/>
          </a:xfrm>
        </p:grpSpPr>
        <p:pic>
          <p:nvPicPr>
            <p:cNvPr id="4" name="Picture 3">
              <a:extLst>
                <a:ext uri="{FF2B5EF4-FFF2-40B4-BE49-F238E27FC236}">
                  <a16:creationId xmlns:a16="http://schemas.microsoft.com/office/drawing/2014/main" id="{43B97513-1F2E-BB4B-B090-40A75B34BE4D}"/>
                </a:ext>
              </a:extLst>
            </p:cNvPr>
            <p:cNvPicPr>
              <a:picLocks noChangeAspect="1"/>
            </p:cNvPicPr>
            <p:nvPr/>
          </p:nvPicPr>
          <p:blipFill>
            <a:blip r:embed="rId2">
              <a:extLst>
                <a:ext uri="{28A0092B-C50C-407E-A947-70E740481C1C}">
                  <a14:useLocalDpi xmlns:a14="http://schemas.microsoft.com/office/drawing/2010/main" val="0"/>
                </a:ext>
              </a:extLst>
            </a:blip>
            <a:srcRect l="564" r="36732"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DD3935A-4FF6-7E01-47F8-DFED5E0BB5D9}"/>
                </a:ext>
              </a:extLst>
            </p:cNvPr>
            <p:cNvSpPr/>
            <p:nvPr/>
          </p:nvSpPr>
          <p:spPr>
            <a:xfrm flipH="1">
              <a:off x="5450373" y="345456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Rectangle 14">
              <a:extLst>
                <a:ext uri="{FF2B5EF4-FFF2-40B4-BE49-F238E27FC236}">
                  <a16:creationId xmlns:a16="http://schemas.microsoft.com/office/drawing/2014/main" id="{BBEF92A4-B408-7CC0-93C2-1EE052262618}"/>
                </a:ext>
              </a:extLst>
            </p:cNvPr>
            <p:cNvSpPr/>
            <p:nvPr/>
          </p:nvSpPr>
          <p:spPr>
            <a:xfrm>
              <a:off x="4586177" y="3532302"/>
              <a:ext cx="804532"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Arrow: Right 15">
              <a:extLst>
                <a:ext uri="{FF2B5EF4-FFF2-40B4-BE49-F238E27FC236}">
                  <a16:creationId xmlns:a16="http://schemas.microsoft.com/office/drawing/2014/main" id="{A553E6E9-96DE-A16C-B2A0-5134BF30B26C}"/>
                </a:ext>
              </a:extLst>
            </p:cNvPr>
            <p:cNvSpPr/>
            <p:nvPr/>
          </p:nvSpPr>
          <p:spPr>
            <a:xfrm flipH="1">
              <a:off x="9905418" y="2852057"/>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Rectangle 16">
              <a:extLst>
                <a:ext uri="{FF2B5EF4-FFF2-40B4-BE49-F238E27FC236}">
                  <a16:creationId xmlns:a16="http://schemas.microsoft.com/office/drawing/2014/main" id="{2C4D66D3-18A2-E27E-12A7-E6E0A968C8B5}"/>
                </a:ext>
              </a:extLst>
            </p:cNvPr>
            <p:cNvSpPr/>
            <p:nvPr/>
          </p:nvSpPr>
          <p:spPr>
            <a:xfrm>
              <a:off x="9041222" y="2929793"/>
              <a:ext cx="804532" cy="319787"/>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34E446CD-A583-332F-1D03-DC1223E1D2BF}"/>
              </a:ext>
            </a:extLst>
          </p:cNvPr>
          <p:cNvSpPr txBox="1"/>
          <p:nvPr/>
        </p:nvSpPr>
        <p:spPr>
          <a:xfrm>
            <a:off x="9041222" y="3597788"/>
            <a:ext cx="2883097" cy="193899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לבחור מאיזה מאגר להוריד את העדכונים ע"י לחיצה על "</a:t>
            </a:r>
            <a:r>
              <a:rPr lang="en-US" sz="2000" dirty="0">
                <a:solidFill>
                  <a:srgbClr val="084149"/>
                </a:solidFill>
                <a:latin typeface="Suez One" panose="00000500000000000000" pitchFamily="2" charset="-79"/>
                <a:cs typeface="Suez One" panose="00000500000000000000" pitchFamily="2" charset="-79"/>
              </a:rPr>
              <a:t>Change</a:t>
            </a:r>
            <a:r>
              <a:rPr lang="he-IL" sz="2000" dirty="0">
                <a:solidFill>
                  <a:srgbClr val="084149"/>
                </a:solidFill>
                <a:latin typeface="Suez One" panose="00000500000000000000" pitchFamily="2" charset="-79"/>
                <a:cs typeface="Suez One" panose="00000500000000000000" pitchFamily="2" charset="-79"/>
              </a:rPr>
              <a:t>". דבר זה שימושי כאשר אין לנו חיבור טוב לאינטרנט, אך יש לנו מאגר מקומי.</a:t>
            </a:r>
          </a:p>
        </p:txBody>
      </p:sp>
    </p:spTree>
    <p:extLst>
      <p:ext uri="{BB962C8B-B14F-4D97-AF65-F5344CB8AC3E}">
        <p14:creationId xmlns:p14="http://schemas.microsoft.com/office/powerpoint/2010/main" val="16107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F8B685E-FA4A-A870-3BC2-7E5F01074F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F6A2B-D018-1FA2-754E-F0A616A0558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C5F82889-7E27-11B3-0363-F09AE0498451}"/>
              </a:ext>
            </a:extLst>
          </p:cNvPr>
          <p:cNvSpPr txBox="1"/>
          <p:nvPr/>
        </p:nvSpPr>
        <p:spPr>
          <a:xfrm>
            <a:off x="1249871" y="830997"/>
            <a:ext cx="9692258" cy="3046988"/>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לשני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a:t>
            </a:r>
            <a:r>
              <a:rPr lang="he-IL" sz="2400" b="1" u="sng" dirty="0">
                <a:solidFill>
                  <a:srgbClr val="084149"/>
                </a:solidFill>
                <a:latin typeface="Heebo" pitchFamily="2" charset="-79"/>
                <a:cs typeface="Heebo" pitchFamily="2" charset="-79"/>
              </a:rPr>
              <a:t> עצמה</a:t>
            </a:r>
            <a:r>
              <a:rPr lang="he-IL" sz="2400" dirty="0">
                <a:solidFill>
                  <a:srgbClr val="084149"/>
                </a:solidFill>
                <a:latin typeface="Heebo" pitchFamily="2" charset="-79"/>
                <a:cs typeface="Heebo" pitchFamily="2" charset="-79"/>
              </a:rPr>
              <a:t> - חלק זה אינו דורש חיבור לרשת לאחר הורדת קובץ ההתקנה.</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עדכון חבילות ראשוני</a:t>
            </a:r>
            <a:r>
              <a:rPr lang="he-IL" sz="2400" dirty="0">
                <a:solidFill>
                  <a:srgbClr val="084149"/>
                </a:solidFill>
                <a:latin typeface="Heebo" pitchFamily="2" charset="-79"/>
                <a:cs typeface="Heebo" pitchFamily="2" charset="-79"/>
              </a:rPr>
              <a:t> - מכיוון שהחלק הראשון לא השתמש ברשת, כמעט תמיד יש צורך לעדכן את ההתקנה. מדובר בחלק קטן מאוד מכלל ההתקנה (פחות מ-</a:t>
            </a:r>
            <a:r>
              <a:rPr lang="en-US" sz="2400" dirty="0">
                <a:solidFill>
                  <a:srgbClr val="084149"/>
                </a:solidFill>
                <a:latin typeface="Heebo" pitchFamily="2" charset="-79"/>
                <a:cs typeface="Heebo" pitchFamily="2" charset="-79"/>
              </a:rPr>
              <a:t>1MB</a:t>
            </a:r>
            <a:r>
              <a:rPr lang="he-IL" sz="2400" dirty="0">
                <a:solidFill>
                  <a:srgbClr val="084149"/>
                </a:solidFill>
                <a:latin typeface="Heebo" pitchFamily="2" charset="-79"/>
                <a:cs typeface="Heebo" pitchFamily="2" charset="-79"/>
              </a:rPr>
              <a:t> לעומת כ-</a:t>
            </a:r>
            <a:r>
              <a:rPr lang="en-US" sz="2400" dirty="0">
                <a:solidFill>
                  <a:srgbClr val="084149"/>
                </a:solidFill>
                <a:latin typeface="Heebo" pitchFamily="2" charset="-79"/>
                <a:cs typeface="Heebo" pitchFamily="2" charset="-79"/>
              </a:rPr>
              <a:t>1.5GB</a:t>
            </a:r>
            <a:r>
              <a:rPr lang="he-IL" sz="2400" dirty="0">
                <a:solidFill>
                  <a:srgbClr val="084149"/>
                </a:solidFill>
                <a:latin typeface="Heebo" pitchFamily="2" charset="-79"/>
                <a:cs typeface="Heebo" pitchFamily="2" charset="-79"/>
              </a:rPr>
              <a:t>), ולכן זוהי שיטה טובה.</a:t>
            </a:r>
          </a:p>
        </p:txBody>
      </p:sp>
    </p:spTree>
    <p:extLst>
      <p:ext uri="{BB962C8B-B14F-4D97-AF65-F5344CB8AC3E}">
        <p14:creationId xmlns:p14="http://schemas.microsoft.com/office/powerpoint/2010/main" val="302974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531483C-4E96-9488-EF5A-0BC01AD022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E8831B3-6FD0-1FA8-1589-9B06F28B541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E2F18ADF-01EE-C6B1-41F7-D2E06811B5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התקנת העדכונים...</a:t>
            </a:r>
          </a:p>
        </p:txBody>
      </p:sp>
      <p:grpSp>
        <p:nvGrpSpPr>
          <p:cNvPr id="2" name="Group 1">
            <a:extLst>
              <a:ext uri="{FF2B5EF4-FFF2-40B4-BE49-F238E27FC236}">
                <a16:creationId xmlns:a16="http://schemas.microsoft.com/office/drawing/2014/main" id="{60777239-443F-CFF2-7AB9-016CFD05F3A4}"/>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C2E16649-C63C-1C7F-74E8-E4FF27104B62}"/>
                </a:ext>
              </a:extLst>
            </p:cNvPr>
            <p:cNvPicPr>
              <a:picLocks noChangeAspect="1"/>
            </p:cNvPicPr>
            <p:nvPr/>
          </p:nvPicPr>
          <p:blipFill>
            <a:blip r:embed="rId2">
              <a:extLst>
                <a:ext uri="{28A0092B-C50C-407E-A947-70E740481C1C}">
                  <a14:useLocalDpi xmlns:a14="http://schemas.microsoft.com/office/drawing/2010/main" val="0"/>
                </a:ext>
              </a:extLst>
            </a:blip>
            <a:srcRect l="579" r="36718"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5EA158A5-6CC7-8C54-3F6E-C23F33C95D1C}"/>
                </a:ext>
              </a:extLst>
            </p:cNvPr>
            <p:cNvSpPr/>
            <p:nvPr/>
          </p:nvSpPr>
          <p:spPr>
            <a:xfrm>
              <a:off x="5429693" y="3528002"/>
              <a:ext cx="247029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86299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B2083F-2DCC-9A62-304C-BAAEFBD18F2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06116CB-5C9F-DCAA-6A3F-1FA31D60DD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61166207-55BA-CEF3-556F-AC519B9AD5C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זה יכול לקחת כמה דקות.</a:t>
            </a:r>
          </a:p>
        </p:txBody>
      </p:sp>
      <p:grpSp>
        <p:nvGrpSpPr>
          <p:cNvPr id="2" name="Group 1">
            <a:extLst>
              <a:ext uri="{FF2B5EF4-FFF2-40B4-BE49-F238E27FC236}">
                <a16:creationId xmlns:a16="http://schemas.microsoft.com/office/drawing/2014/main" id="{B9A1D9E1-093F-6F63-1F24-4A7BF3C454F2}"/>
              </a:ext>
            </a:extLst>
          </p:cNvPr>
          <p:cNvGrpSpPr/>
          <p:nvPr/>
        </p:nvGrpSpPr>
        <p:grpSpPr>
          <a:xfrm>
            <a:off x="2273593" y="2031326"/>
            <a:ext cx="7644811" cy="4826674"/>
            <a:chOff x="2273593" y="2031326"/>
            <a:chExt cx="7644811" cy="4826674"/>
          </a:xfrm>
        </p:grpSpPr>
        <p:pic>
          <p:nvPicPr>
            <p:cNvPr id="4" name="Picture 3">
              <a:extLst>
                <a:ext uri="{FF2B5EF4-FFF2-40B4-BE49-F238E27FC236}">
                  <a16:creationId xmlns:a16="http://schemas.microsoft.com/office/drawing/2014/main" id="{14542C7E-6BE7-4C2D-DCA5-7063389EAB9D}"/>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E3A89A56-03C8-3089-5530-6402B0DAE2E0}"/>
                </a:ext>
              </a:extLst>
            </p:cNvPr>
            <p:cNvSpPr/>
            <p:nvPr/>
          </p:nvSpPr>
          <p:spPr>
            <a:xfrm>
              <a:off x="5429693" y="3528002"/>
              <a:ext cx="347300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00242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11AD4CD-2999-32F0-6A6F-2CF90EC506D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C76F7A-0F4B-C202-BFEE-AF430984C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95491D04-AADD-2E2F-A614-114A478912A8}"/>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גם לאחר שנגיע ל-100% </a:t>
            </a:r>
            <a:r>
              <a:rPr lang="he-IL" sz="2400" b="1" dirty="0">
                <a:solidFill>
                  <a:srgbClr val="084149"/>
                </a:solidFill>
                <a:latin typeface="Heebo" pitchFamily="2" charset="-79"/>
                <a:cs typeface="Heebo" pitchFamily="2" charset="-79"/>
              </a:rPr>
              <a:t>עדיין לא סיימנו</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D97C8D6-D9A1-31EE-4F80-0EE6337F537D}"/>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BD5C9F1E-C610-67C8-8690-C0B984AFF698}"/>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8" name="Rectangle 7">
              <a:extLst>
                <a:ext uri="{FF2B5EF4-FFF2-40B4-BE49-F238E27FC236}">
                  <a16:creationId xmlns:a16="http://schemas.microsoft.com/office/drawing/2014/main" id="{BB48562F-5271-024E-F552-88D0707FCD65}"/>
                </a:ext>
              </a:extLst>
            </p:cNvPr>
            <p:cNvSpPr/>
            <p:nvPr/>
          </p:nvSpPr>
          <p:spPr>
            <a:xfrm>
              <a:off x="5429693" y="3528002"/>
              <a:ext cx="2183219"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4146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B30AEB6-56EB-E401-C832-0E50CCBA06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7E87486-B195-E786-2530-F1BB10E85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BA05A6F-8C6E-E627-3933-B4A37A3792AC}"/>
              </a:ext>
            </a:extLst>
          </p:cNvPr>
          <p:cNvSpPr txBox="1"/>
          <p:nvPr/>
        </p:nvSpPr>
        <p:spPr>
          <a:xfrm>
            <a:off x="1482600" y="830997"/>
            <a:ext cx="922680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רק כאשר נראה את המסך הבא נדע שסיימנו את התקנת העדכונים. נאשר את הסגירה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ובזאת סיימנו את ההתקנה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DE48E9B-B880-AFE6-F79E-FD53FB0776B3}"/>
              </a:ext>
            </a:extLst>
          </p:cNvPr>
          <p:cNvGrpSpPr/>
          <p:nvPr/>
        </p:nvGrpSpPr>
        <p:grpSpPr>
          <a:xfrm>
            <a:off x="2273593" y="2519916"/>
            <a:ext cx="7644811" cy="4338083"/>
            <a:chOff x="2273593" y="2519916"/>
            <a:chExt cx="7644811" cy="4338083"/>
          </a:xfrm>
        </p:grpSpPr>
        <p:pic>
          <p:nvPicPr>
            <p:cNvPr id="4" name="Picture 3">
              <a:extLst>
                <a:ext uri="{FF2B5EF4-FFF2-40B4-BE49-F238E27FC236}">
                  <a16:creationId xmlns:a16="http://schemas.microsoft.com/office/drawing/2014/main" id="{B81AFAE0-F0FD-49BE-8B52-9CCC80E30271}"/>
                </a:ext>
              </a:extLst>
            </p:cNvPr>
            <p:cNvPicPr>
              <a:picLocks noChangeAspect="1"/>
            </p:cNvPicPr>
            <p:nvPr/>
          </p:nvPicPr>
          <p:blipFill>
            <a:blip r:embed="rId2">
              <a:extLst>
                <a:ext uri="{28A0092B-C50C-407E-A947-70E740481C1C}">
                  <a14:useLocalDpi xmlns:a14="http://schemas.microsoft.com/office/drawing/2010/main" val="0"/>
                </a:ext>
              </a:extLst>
            </a:blip>
            <a:srcRect l="562" t="7125" r="36734" b="29620"/>
            <a:stretch/>
          </p:blipFill>
          <p:spPr>
            <a:xfrm>
              <a:off x="2273593" y="2519916"/>
              <a:ext cx="7644811" cy="4338083"/>
            </a:xfrm>
            <a:prstGeom prst="rect">
              <a:avLst/>
            </a:prstGeom>
          </p:spPr>
        </p:pic>
        <p:sp>
          <p:nvSpPr>
            <p:cNvPr id="8" name="Rectangle 7">
              <a:extLst>
                <a:ext uri="{FF2B5EF4-FFF2-40B4-BE49-F238E27FC236}">
                  <a16:creationId xmlns:a16="http://schemas.microsoft.com/office/drawing/2014/main" id="{7407FC06-3219-AEFA-6420-92846D07DFD2}"/>
                </a:ext>
              </a:extLst>
            </p:cNvPr>
            <p:cNvSpPr/>
            <p:nvPr/>
          </p:nvSpPr>
          <p:spPr>
            <a:xfrm>
              <a:off x="5416993" y="3528002"/>
              <a:ext cx="412307"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259027A4-9743-C55B-5153-5821DED4C109}"/>
                </a:ext>
              </a:extLst>
            </p:cNvPr>
            <p:cNvSpPr/>
            <p:nvPr/>
          </p:nvSpPr>
          <p:spPr>
            <a:xfrm flipH="1">
              <a:off x="7257908" y="507923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1F6B9255-63E4-49F2-9958-CFADD71043C6}"/>
                </a:ext>
              </a:extLst>
            </p:cNvPr>
            <p:cNvSpPr/>
            <p:nvPr/>
          </p:nvSpPr>
          <p:spPr>
            <a:xfrm>
              <a:off x="6368092" y="5143421"/>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1859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hlinkClick r:id="rId2"/>
              </a:rPr>
              <a:t>המדריך הרשמי</a:t>
            </a:r>
            <a:r>
              <a:rPr lang="he-IL" sz="2400" dirty="0">
                <a:solidFill>
                  <a:srgbClr val="084149"/>
                </a:solidFill>
                <a:latin typeface="Heebo" pitchFamily="2" charset="-79"/>
                <a:cs typeface="Heebo" pitchFamily="2" charset="-79"/>
              </a:rPr>
              <a:t>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ניסוי וטעייה אישיים.</a:t>
            </a:r>
          </a:p>
        </p:txBody>
      </p:sp>
    </p:spTree>
    <p:extLst>
      <p:ext uri="{BB962C8B-B14F-4D97-AF65-F5344CB8AC3E}">
        <p14:creationId xmlns:p14="http://schemas.microsoft.com/office/powerpoint/2010/main" val="417387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CC44CA31-D4F9-0551-B40F-7B97023BF02A}"/>
              </a:ext>
            </a:extLst>
          </p:cNvPr>
          <p:cNvSpPr txBox="1"/>
          <p:nvPr/>
        </p:nvSpPr>
        <p:spPr>
          <a:xfrm>
            <a:off x="7089169" y="830997"/>
            <a:ext cx="418531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לדף: </a:t>
            </a:r>
            <a:r>
              <a:rPr lang="en-US" sz="2400" dirty="0">
                <a:solidFill>
                  <a:srgbClr val="084149"/>
                </a:solidFill>
                <a:latin typeface="Heebo" pitchFamily="2" charset="-79"/>
                <a:cs typeface="Heebo" pitchFamily="2" charset="-79"/>
                <a:hlinkClick r:id="rId2"/>
              </a:rPr>
              <a:t>https://miktex.org/download</a:t>
            </a:r>
            <a:r>
              <a:rPr lang="he-IL" sz="2400" dirty="0">
                <a:solidFill>
                  <a:srgbClr val="084149"/>
                </a:solidFill>
                <a:latin typeface="Heebo" pitchFamily="2" charset="-79"/>
                <a:cs typeface="Heebo" pitchFamily="2" charset="-79"/>
              </a:rPr>
              <a:t>, ונגלול מטה...</a:t>
            </a:r>
          </a:p>
        </p:txBody>
      </p:sp>
      <p:pic>
        <p:nvPicPr>
          <p:cNvPr id="4" name="Picture 3">
            <a:extLst>
              <a:ext uri="{FF2B5EF4-FFF2-40B4-BE49-F238E27FC236}">
                <a16:creationId xmlns:a16="http://schemas.microsoft.com/office/drawing/2014/main" id="{E59C7008-721A-597C-E0FF-262D7B990336}"/>
              </a:ext>
            </a:extLst>
          </p:cNvPr>
          <p:cNvPicPr>
            <a:picLocks noChangeAspect="1"/>
          </p:cNvPicPr>
          <p:nvPr/>
        </p:nvPicPr>
        <p:blipFill>
          <a:blip r:embed="rId3">
            <a:extLst>
              <a:ext uri="{28A0092B-C50C-407E-A947-70E740481C1C}">
                <a14:useLocalDpi xmlns:a14="http://schemas.microsoft.com/office/drawing/2010/main" val="0"/>
              </a:ext>
            </a:extLst>
          </a:blip>
          <a:srcRect t="-3" r="50000" b="16238"/>
          <a:stretch/>
        </p:blipFill>
        <p:spPr>
          <a:xfrm>
            <a:off x="993169" y="995384"/>
            <a:ext cx="6096000" cy="5744464"/>
          </a:xfrm>
          <a:prstGeom prst="rect">
            <a:avLst/>
          </a:prstGeom>
        </p:spPr>
      </p:pic>
    </p:spTree>
    <p:extLst>
      <p:ext uri="{BB962C8B-B14F-4D97-AF65-F5344CB8AC3E}">
        <p14:creationId xmlns:p14="http://schemas.microsoft.com/office/powerpoint/2010/main" val="287745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B30877-0F69-C4F7-380F-F4781AD8823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133B35B-8064-3756-CCB1-56DC5CC2843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2CC74AB8-1FAF-1510-EC40-FCE73F3FBB7D}"/>
              </a:ext>
            </a:extLst>
          </p:cNvPr>
          <p:cNvSpPr txBox="1"/>
          <p:nvPr/>
        </p:nvSpPr>
        <p:spPr>
          <a:xfrm>
            <a:off x="7089169" y="830997"/>
            <a:ext cx="418531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נוריד את קובץ ההתקנה ע"י לחיצה על לחצן ה-"</a:t>
            </a:r>
            <a:r>
              <a:rPr lang="en-US" sz="2400" dirty="0">
                <a:solidFill>
                  <a:srgbClr val="084149"/>
                </a:solidFill>
                <a:latin typeface="Heebo" pitchFamily="2" charset="-79"/>
                <a:cs typeface="Heebo" pitchFamily="2" charset="-79"/>
              </a:rPr>
              <a:t>Download</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034317A-5BB1-E96B-F558-9AAF44873366}"/>
              </a:ext>
            </a:extLst>
          </p:cNvPr>
          <p:cNvGrpSpPr/>
          <p:nvPr/>
        </p:nvGrpSpPr>
        <p:grpSpPr>
          <a:xfrm>
            <a:off x="993169" y="995384"/>
            <a:ext cx="6096000" cy="5744464"/>
            <a:chOff x="993169" y="995384"/>
            <a:chExt cx="6096000" cy="5744464"/>
          </a:xfrm>
        </p:grpSpPr>
        <p:pic>
          <p:nvPicPr>
            <p:cNvPr id="5" name="Picture 4">
              <a:extLst>
                <a:ext uri="{FF2B5EF4-FFF2-40B4-BE49-F238E27FC236}">
                  <a16:creationId xmlns:a16="http://schemas.microsoft.com/office/drawing/2014/main" id="{56D345E2-F0D1-1794-8933-9017EEF0DCE5}"/>
                </a:ext>
              </a:extLst>
            </p:cNvPr>
            <p:cNvPicPr>
              <a:picLocks noChangeAspect="1"/>
            </p:cNvPicPr>
            <p:nvPr/>
          </p:nvPicPr>
          <p:blipFill>
            <a:blip r:embed="rId2"/>
            <a:srcRect r="50000" b="16237"/>
            <a:stretch/>
          </p:blipFill>
          <p:spPr>
            <a:xfrm>
              <a:off x="993169" y="995384"/>
              <a:ext cx="6096000" cy="5744464"/>
            </a:xfrm>
            <a:prstGeom prst="rect">
              <a:avLst/>
            </a:prstGeom>
          </p:spPr>
        </p:pic>
        <p:sp>
          <p:nvSpPr>
            <p:cNvPr id="6" name="Rectangle 5">
              <a:extLst>
                <a:ext uri="{FF2B5EF4-FFF2-40B4-BE49-F238E27FC236}">
                  <a16:creationId xmlns:a16="http://schemas.microsoft.com/office/drawing/2014/main" id="{A5B2621E-2472-ED99-FF54-E5B40B317C2C}"/>
                </a:ext>
              </a:extLst>
            </p:cNvPr>
            <p:cNvSpPr/>
            <p:nvPr/>
          </p:nvSpPr>
          <p:spPr>
            <a:xfrm>
              <a:off x="3791164" y="5482475"/>
              <a:ext cx="1335531" cy="4823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CCD514DF-DFF3-CE73-2C96-F6CF8AC066A1}"/>
                </a:ext>
              </a:extLst>
            </p:cNvPr>
            <p:cNvSpPr/>
            <p:nvPr/>
          </p:nvSpPr>
          <p:spPr>
            <a:xfrm flipH="1">
              <a:off x="5208888" y="55030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9869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CC44CA31-D4F9-0551-B40F-7B97023BF02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ההורדה, נלחץ לחיצה ימנית על הקובץ, ונריץ אותו כאדמין:</a:t>
            </a:r>
          </a:p>
        </p:txBody>
      </p:sp>
      <p:grpSp>
        <p:nvGrpSpPr>
          <p:cNvPr id="4" name="Group 3">
            <a:extLst>
              <a:ext uri="{FF2B5EF4-FFF2-40B4-BE49-F238E27FC236}">
                <a16:creationId xmlns:a16="http://schemas.microsoft.com/office/drawing/2014/main" id="{C7433C3C-8C43-198A-1E7B-FED4FCA47431}"/>
              </a:ext>
            </a:extLst>
          </p:cNvPr>
          <p:cNvGrpSpPr/>
          <p:nvPr/>
        </p:nvGrpSpPr>
        <p:grpSpPr>
          <a:xfrm>
            <a:off x="1482600" y="1661994"/>
            <a:ext cx="9226800" cy="5196006"/>
            <a:chOff x="1482600" y="1661994"/>
            <a:chExt cx="9226800" cy="5196006"/>
          </a:xfrm>
        </p:grpSpPr>
        <p:pic>
          <p:nvPicPr>
            <p:cNvPr id="8" name="Picture 7">
              <a:extLst>
                <a:ext uri="{FF2B5EF4-FFF2-40B4-BE49-F238E27FC236}">
                  <a16:creationId xmlns:a16="http://schemas.microsoft.com/office/drawing/2014/main" id="{06B760F9-7D03-3913-8EAE-92B22269590C}"/>
                </a:ext>
              </a:extLst>
            </p:cNvPr>
            <p:cNvPicPr>
              <a:picLocks noChangeAspect="1"/>
            </p:cNvPicPr>
            <p:nvPr/>
          </p:nvPicPr>
          <p:blipFill>
            <a:blip r:embed="rId2"/>
            <a:srcRect l="12134" t="4644" r="12187" b="19591"/>
            <a:stretch/>
          </p:blipFill>
          <p:spPr>
            <a:xfrm>
              <a:off x="1482600" y="1661994"/>
              <a:ext cx="9226800" cy="5196006"/>
            </a:xfrm>
            <a:prstGeom prst="rect">
              <a:avLst/>
            </a:prstGeom>
          </p:spPr>
        </p:pic>
        <p:sp>
          <p:nvSpPr>
            <p:cNvPr id="5" name="Rectangle 4">
              <a:extLst>
                <a:ext uri="{FF2B5EF4-FFF2-40B4-BE49-F238E27FC236}">
                  <a16:creationId xmlns:a16="http://schemas.microsoft.com/office/drawing/2014/main" id="{0F961E46-B620-445E-65BC-3ADE552DB6E7}"/>
                </a:ext>
              </a:extLst>
            </p:cNvPr>
            <p:cNvSpPr/>
            <p:nvPr/>
          </p:nvSpPr>
          <p:spPr>
            <a:xfrm>
              <a:off x="2928138" y="3547090"/>
              <a:ext cx="1541267" cy="27489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A790C88-A898-EBFB-B77A-623F211F3CE3}"/>
                </a:ext>
              </a:extLst>
            </p:cNvPr>
            <p:cNvSpPr/>
            <p:nvPr/>
          </p:nvSpPr>
          <p:spPr>
            <a:xfrm flipH="1">
              <a:off x="4571892" y="343791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TextBox 1">
            <a:extLst>
              <a:ext uri="{FF2B5EF4-FFF2-40B4-BE49-F238E27FC236}">
                <a16:creationId xmlns:a16="http://schemas.microsoft.com/office/drawing/2014/main" id="{23E589A6-C354-E63F-1561-2DFA91059D64}"/>
              </a:ext>
            </a:extLst>
          </p:cNvPr>
          <p:cNvSpPr txBox="1"/>
          <p:nvPr/>
        </p:nvSpPr>
        <p:spPr>
          <a:xfrm>
            <a:off x="8282763" y="1905506"/>
            <a:ext cx="3402418" cy="378565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אתם יודעים כבר עכשיו שאתם רוצים להתקין את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רק עבור המשתמש שלכם (ההמלצה הרשמית), אז אין צורך בהרצה כאדמין וניתן להסתפק בלחיצה כפולה על הקובץ.</a:t>
            </a:r>
          </a:p>
          <a:p>
            <a:pPr algn="r" rtl="1"/>
            <a:r>
              <a:rPr lang="he-IL" sz="2000" dirty="0">
                <a:solidFill>
                  <a:srgbClr val="084149"/>
                </a:solidFill>
                <a:latin typeface="Suez One" panose="00000500000000000000" pitchFamily="2" charset="-79"/>
                <a:cs typeface="Suez One" panose="00000500000000000000" pitchFamily="2" charset="-79"/>
              </a:rPr>
              <a:t>צילומי המסך במדריך זה יהיו מהתקנה עבור כל המשתמשים, וזאת אך ורק כדי שהמדריך יראה את כל האפשרויות. מומלץ להתקין עבור כל משתמש בנפרד.</a:t>
            </a:r>
          </a:p>
        </p:txBody>
      </p:sp>
    </p:spTree>
    <p:extLst>
      <p:ext uri="{BB962C8B-B14F-4D97-AF65-F5344CB8AC3E}">
        <p14:creationId xmlns:p14="http://schemas.microsoft.com/office/powerpoint/2010/main" val="106119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5C38F9-BEA4-A4B7-A948-DA12C77B9D2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AF3F61E-38AB-46BF-2CDC-ECC4BECA688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A45AA203-BED8-13D6-C7A0-90A18DB3229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אשף ההתקנה:</a:t>
            </a:r>
          </a:p>
        </p:txBody>
      </p:sp>
      <p:pic>
        <p:nvPicPr>
          <p:cNvPr id="7" name="Picture 6">
            <a:extLst>
              <a:ext uri="{FF2B5EF4-FFF2-40B4-BE49-F238E27FC236}">
                <a16:creationId xmlns:a16="http://schemas.microsoft.com/office/drawing/2014/main" id="{41F088F4-9DA4-8778-538D-3E895BD05C8F}"/>
              </a:ext>
            </a:extLst>
          </p:cNvPr>
          <p:cNvPicPr>
            <a:picLocks noChangeAspect="1"/>
          </p:cNvPicPr>
          <p:nvPr/>
        </p:nvPicPr>
        <p:blipFill>
          <a:blip r:embed="rId2">
            <a:extLst>
              <a:ext uri="{28A0092B-C50C-407E-A947-70E740481C1C}">
                <a14:useLocalDpi xmlns:a14="http://schemas.microsoft.com/office/drawing/2010/main" val="0"/>
              </a:ext>
            </a:extLst>
          </a:blip>
          <a:srcRect l="12112" t="4680" r="12208" b="19553"/>
          <a:stretch/>
        </p:blipFill>
        <p:spPr>
          <a:xfrm>
            <a:off x="1482599" y="1661994"/>
            <a:ext cx="9226800" cy="5196006"/>
          </a:xfrm>
          <a:prstGeom prst="rect">
            <a:avLst/>
          </a:prstGeom>
        </p:spPr>
      </p:pic>
    </p:spTree>
    <p:extLst>
      <p:ext uri="{BB962C8B-B14F-4D97-AF65-F5344CB8AC3E}">
        <p14:creationId xmlns:p14="http://schemas.microsoft.com/office/powerpoint/2010/main" val="84673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8BADA58-54C6-CC4C-38BE-28D9A1AF609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3E596D5-BA60-91E4-B9F3-A698EF43961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8ECA93CF-D89E-DC93-DDED-CE6C2695893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התנאים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4EEA6528-3FE7-B144-4578-63585F9ECAA0}"/>
              </a:ext>
            </a:extLst>
          </p:cNvPr>
          <p:cNvGrpSpPr/>
          <p:nvPr/>
        </p:nvGrpSpPr>
        <p:grpSpPr>
          <a:xfrm>
            <a:off x="1482599" y="1661994"/>
            <a:ext cx="9226800" cy="5196006"/>
            <a:chOff x="1482599" y="1661994"/>
            <a:chExt cx="9226800" cy="5196006"/>
          </a:xfrm>
        </p:grpSpPr>
        <p:pic>
          <p:nvPicPr>
            <p:cNvPr id="5" name="Picture 4">
              <a:extLst>
                <a:ext uri="{FF2B5EF4-FFF2-40B4-BE49-F238E27FC236}">
                  <a16:creationId xmlns:a16="http://schemas.microsoft.com/office/drawing/2014/main" id="{D7E2A472-298D-FD2D-FD02-41CCF55D72D0}"/>
                </a:ext>
              </a:extLst>
            </p:cNvPr>
            <p:cNvPicPr>
              <a:picLocks noChangeAspect="1"/>
            </p:cNvPicPr>
            <p:nvPr/>
          </p:nvPicPr>
          <p:blipFill>
            <a:blip r:embed="rId2">
              <a:extLst>
                <a:ext uri="{28A0092B-C50C-407E-A947-70E740481C1C}">
                  <a14:useLocalDpi xmlns:a14="http://schemas.microsoft.com/office/drawing/2010/main" val="0"/>
                </a:ext>
              </a:extLst>
            </a:blip>
            <a:srcRect l="12129" t="4713" r="12193" b="19523"/>
            <a:stretch/>
          </p:blipFill>
          <p:spPr>
            <a:xfrm>
              <a:off x="1482599" y="1661994"/>
              <a:ext cx="9226800" cy="5196006"/>
            </a:xfrm>
            <a:prstGeom prst="rect">
              <a:avLst/>
            </a:prstGeom>
          </p:spPr>
        </p:pic>
        <p:sp>
          <p:nvSpPr>
            <p:cNvPr id="9" name="Rectangle 8">
              <a:extLst>
                <a:ext uri="{FF2B5EF4-FFF2-40B4-BE49-F238E27FC236}">
                  <a16:creationId xmlns:a16="http://schemas.microsoft.com/office/drawing/2014/main" id="{01960073-713F-691A-E8BE-E0AAB017363D}"/>
                </a:ext>
              </a:extLst>
            </p:cNvPr>
            <p:cNvSpPr/>
            <p:nvPr/>
          </p:nvSpPr>
          <p:spPr>
            <a:xfrm>
              <a:off x="3866367" y="5643737"/>
              <a:ext cx="2092644" cy="25255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19A5308-E297-622E-3250-762C63AFC9BA}"/>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Arrow: Right 13">
              <a:extLst>
                <a:ext uri="{FF2B5EF4-FFF2-40B4-BE49-F238E27FC236}">
                  <a16:creationId xmlns:a16="http://schemas.microsoft.com/office/drawing/2014/main" id="{D32AE398-2606-4209-E9BF-84D83F528687}"/>
                </a:ext>
              </a:extLst>
            </p:cNvPr>
            <p:cNvSpPr/>
            <p:nvPr/>
          </p:nvSpPr>
          <p:spPr>
            <a:xfrm>
              <a:off x="2885215" y="5531058"/>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653AF9B9-3061-F9C4-333C-D438527229CB}"/>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4477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A44F1EE-AAF0-FFEF-719F-AD5FDB89122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1EE816-0728-3261-1D5C-6E14D40EE4D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התקנה דרך הרשת</a:t>
            </a:r>
          </a:p>
        </p:txBody>
      </p:sp>
      <p:sp>
        <p:nvSpPr>
          <p:cNvPr id="3" name="TextBox 2">
            <a:extLst>
              <a:ext uri="{FF2B5EF4-FFF2-40B4-BE49-F238E27FC236}">
                <a16:creationId xmlns:a16="http://schemas.microsoft.com/office/drawing/2014/main" id="{B4D7D8EF-DF62-B57C-6741-CA23366B8F3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כאן נבחר אם להתקין עבור על המשתמשים במחשב או רק עבורנו,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411BB8C-78EE-9DE4-5E09-97409C055B18}"/>
              </a:ext>
            </a:extLst>
          </p:cNvPr>
          <p:cNvGrpSpPr/>
          <p:nvPr/>
        </p:nvGrpSpPr>
        <p:grpSpPr>
          <a:xfrm>
            <a:off x="1482601" y="2031326"/>
            <a:ext cx="9226800" cy="4826674"/>
            <a:chOff x="1482601" y="2031326"/>
            <a:chExt cx="9226800" cy="4826674"/>
          </a:xfrm>
        </p:grpSpPr>
        <p:pic>
          <p:nvPicPr>
            <p:cNvPr id="6" name="Picture 5">
              <a:extLst>
                <a:ext uri="{FF2B5EF4-FFF2-40B4-BE49-F238E27FC236}">
                  <a16:creationId xmlns:a16="http://schemas.microsoft.com/office/drawing/2014/main" id="{F5DECAA0-C12B-0A13-7B49-F5390758D7FB}"/>
                </a:ext>
              </a:extLst>
            </p:cNvPr>
            <p:cNvPicPr>
              <a:picLocks noChangeAspect="1"/>
            </p:cNvPicPr>
            <p:nvPr/>
          </p:nvPicPr>
          <p:blipFill>
            <a:blip r:embed="rId2">
              <a:extLst>
                <a:ext uri="{28A0092B-C50C-407E-A947-70E740481C1C}">
                  <a14:useLocalDpi xmlns:a14="http://schemas.microsoft.com/office/drawing/2010/main" val="0"/>
                </a:ext>
              </a:extLst>
            </a:blip>
            <a:srcRect l="12110" t="10088" r="12213" b="19534"/>
            <a:stretch/>
          </p:blipFill>
          <p:spPr>
            <a:xfrm>
              <a:off x="1482601" y="2031326"/>
              <a:ext cx="9226800" cy="4826674"/>
            </a:xfrm>
            <a:prstGeom prst="rect">
              <a:avLst/>
            </a:prstGeom>
          </p:spPr>
        </p:pic>
        <p:sp>
          <p:nvSpPr>
            <p:cNvPr id="9" name="Rectangle 8">
              <a:extLst>
                <a:ext uri="{FF2B5EF4-FFF2-40B4-BE49-F238E27FC236}">
                  <a16:creationId xmlns:a16="http://schemas.microsoft.com/office/drawing/2014/main" id="{F68FF8C6-3410-EB00-7B06-32910B2B4F4C}"/>
                </a:ext>
              </a:extLst>
            </p:cNvPr>
            <p:cNvSpPr/>
            <p:nvPr/>
          </p:nvSpPr>
          <p:spPr>
            <a:xfrm>
              <a:off x="4061721" y="3514272"/>
              <a:ext cx="4019023" cy="126958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BB1A9D65-B80D-EF10-7686-A8382838D12E}"/>
                </a:ext>
              </a:extLst>
            </p:cNvPr>
            <p:cNvSpPr/>
            <p:nvPr/>
          </p:nvSpPr>
          <p:spPr>
            <a:xfrm>
              <a:off x="3096961" y="383324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Arrow: Right 7">
              <a:extLst>
                <a:ext uri="{FF2B5EF4-FFF2-40B4-BE49-F238E27FC236}">
                  <a16:creationId xmlns:a16="http://schemas.microsoft.com/office/drawing/2014/main" id="{57B46203-97B5-8D9F-FE33-25B268164B3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3006907C-EDAD-F76E-3FC2-B86C9656D000}"/>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a:extLst>
              <a:ext uri="{FF2B5EF4-FFF2-40B4-BE49-F238E27FC236}">
                <a16:creationId xmlns:a16="http://schemas.microsoft.com/office/drawing/2014/main" id="{43406F9A-4318-79E8-8E14-F17652243AF7}"/>
              </a:ext>
            </a:extLst>
          </p:cNvPr>
          <p:cNvSpPr txBox="1"/>
          <p:nvPr/>
        </p:nvSpPr>
        <p:spPr>
          <a:xfrm>
            <a:off x="8899451" y="2360384"/>
            <a:ext cx="2849526"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להתקין את עבור כל משתמש בנפרד.</a:t>
            </a:r>
          </a:p>
          <a:p>
            <a:pPr algn="r" rtl="1"/>
            <a:r>
              <a:rPr lang="he-IL" sz="2000" dirty="0">
                <a:solidFill>
                  <a:srgbClr val="084149"/>
                </a:solidFill>
                <a:latin typeface="Suez One" panose="00000500000000000000" pitchFamily="2" charset="-79"/>
                <a:cs typeface="Suez One" panose="00000500000000000000" pitchFamily="2" charset="-79"/>
              </a:rPr>
              <a:t>המדריך הזה נכתב עבור סטודנטים המתקינים את התוכנה על מחשביהם האישיים, כך שזה לא ממש משנה.</a:t>
            </a:r>
          </a:p>
        </p:txBody>
      </p:sp>
    </p:spTree>
    <p:extLst>
      <p:ext uri="{BB962C8B-B14F-4D97-AF65-F5344CB8AC3E}">
        <p14:creationId xmlns:p14="http://schemas.microsoft.com/office/powerpoint/2010/main" val="281438431"/>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5352</TotalTime>
  <Words>949</Words>
  <Application>Microsoft Office PowerPoint</Application>
  <PresentationFormat>Widescreen</PresentationFormat>
  <Paragraphs>125</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70</cp:revision>
  <dcterms:created xsi:type="dcterms:W3CDTF">2024-10-16T09:15:49Z</dcterms:created>
  <dcterms:modified xsi:type="dcterms:W3CDTF">2025-03-28T16:13:39Z</dcterms:modified>
</cp:coreProperties>
</file>